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0" r:id="rId2"/>
    <p:sldId id="257" r:id="rId3"/>
    <p:sldId id="258" r:id="rId4"/>
    <p:sldId id="259" r:id="rId5"/>
    <p:sldId id="260" r:id="rId6"/>
    <p:sldId id="261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6" r:id="rId16"/>
    <p:sldId id="289" r:id="rId17"/>
    <p:sldId id="285" r:id="rId18"/>
    <p:sldId id="284" r:id="rId19"/>
    <p:sldId id="287" r:id="rId20"/>
    <p:sldId id="283" r:id="rId21"/>
    <p:sldId id="288" r:id="rId22"/>
    <p:sldId id="281" r:id="rId23"/>
    <p:sldId id="2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CF257-9F23-41B1-BB0D-1B63C40ABFE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B4137-0A5C-4C2D-BC37-B7FBDFBE88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24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F026E-862B-47C2-8E7E-A215FEAFCF5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9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Кампания- мероприятия связанные между собой.</a:t>
            </a:r>
          </a:p>
          <a:p>
            <a:r>
              <a:rPr lang="ru-RU" dirty="0"/>
              <a:t>Компания</a:t>
            </a:r>
            <a:r>
              <a:rPr lang="ru-RU" baseline="0" dirty="0"/>
              <a:t> – сборище людей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F026E-862B-47C2-8E7E-A215FEAFCF5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39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Существует мнение, что Кандинский Василий был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синестетом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. Это значит, что он имел одно просто уникальное качество – акустико-цветовую синестезию. Это характеризует возможность человека видеть мелодию как цвет и наоборот. Кандинский считал, что услышать в мелодичной музыке цвет совсем несложно. Все зависит только от нашей готовности слышать, понимать музыку, от способности проводить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звукоцветовые</a:t>
            </a:r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 параллели.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Считается, что Кандинский один из основоположников самой крайней школы модернизма – абстракционизма.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 то время художник переходил от цвета к форме, считая ее одним из доминирующих элементов в композиции. Благодаря наличию в картине контрастных форм, в ней соблюден динамический баланс. В своей картине «Контрастные звуки» он пытался изобразить звучание мелодий, которые он слышал. Для описания полотна он даже использовал музыкальные термины «импровизация» и «композиция». Музыка давала художнику нескончаемый источник творческого вдохновения.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Василий подмечал впоследствии, что клавиши олицетворяют цвет, а в роли рояля выступает душа. Опираясь на свои мысли, он часто писал картины под фортепианную музыку Шенберга Арнольда.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Существует даже таблица Кандинского, где четко прописано, какой цвет отвечает за определенный музыкальный инструмент. К примеру, высокое громкое звучание трубы обозначает желтый цвет, а виолончель выглядит как синий темного оттенка.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Картина «Контрастные звуки» была написана в 1924 году маслом на картоне. Размер полотна – 70х49,5 см.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4137-0A5C-4C2D-BC37-B7FBDFBE887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2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Две значительных конфигурации на полотне «Черное и фиолетовое» аналогичны парусным лодкам, плывущим по спокойному морю с правой стороны, они противопоставлены темному устрашающему облаку слева, олицетворяющему меркнущий мир в момент затмения. Надвигающаяся буря уже настигла третью лодку – под флагом нашей страны. В таком ключе картину трактуют как иллюстрацию к отъезду Кандинского из России.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Однако полотно обладает множеством интерпретаций. Это как раз соответствовало замыслу художника, считавшего, что понимание и оценка искусства индивидуальны для каждого зрителя, который должен найти в нем свою суть. Привычная трактовка картины базируется на описании красок и форм, оставленные художником в своих теоретических сочинениях. В двух колористических центрах обозначены смысловые средоточия: черный и фиолетовый пересечены ровными контрастными линиями, представляющими драматизм и даже единоборство. Это сопоставимо с философским понятием борьбы противоположностей, поединка света и мрака, оппозиции жизни и смерти.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Еще одно достойное внимания толкование связывают с учением создателя интерпретации звучания посредством графических изображений. Руководствуясь его пониманием звука, специалисты трактуют картину как оркестр, настраивающий свои инструменты. Звучание переходит в краски и формы, доминирующие, наслаивающиеся, контрастирующие друг с другом. Эти благозвучия и какофонию должен воспринять зритель и оценить согласованность и несоответствие. Каждый может фантазировать по поводу картины, но следует помнить, что в абстрактном искусстве устранены все смыслы, оставлена лишь чистая форма: колорит, линии.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4137-0A5C-4C2D-BC37-B7FBDFBE887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2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Полотно создано в период творческой подъема художника. Оно замечательно отражает его личность в то время. В одном из своих первых фундаментальных абстрактных холстов живописец употребляет черные штрихи на фоне яркого колорита, образуя дисгармонию. Все основные цвета спектра и их тончайшие оттенки ложатся крупными мазками на полотно, обозначая причудливые закругленные и изогнутые фигуры, соединенные и набегающие друг на друга по особенным законам.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Однако картина является лирическим произведением. Художник ставит перед собой задачу расшевелить созерцателя, вызвать у него шквал эмоций, побеседовать с ним по душам. К нему первому пришло понимание того, что для современного живописца важно не просто отобразить увиденное, воссоздать его, скопировать, а показать тайное, скрытое от взоров. Он основал вид живописи, построенный на эмоциях и чувствах.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 холсте колорит в мягких пастельных тонах создает поле, играющее оттенками, а выразительные живописные пятна не смотрятся оцепеневшими и бесформенными. Они застыли на миг перед новым движением. Подобный экспрессивный образный прием позволяет ощутить непостоянство жизни, изменчивость настроения. Тончайшие черные линии обозначают непрочность и хрупкость меняющейся реальности. Эти невесомые штрихи также находятся в процессе перемещения, они словно плавно скользят на колоритном фоне, не смешиваясь с ним. Местами они походят на одушевленные существа, напоминающие крошечных пушистых насекомых, забавляющихся и наслаждающихся солнцем и эффектной красочной средой.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Система изящных нервных штрихов демонстрирует графическое двухмерное впечатление, тогда как неустойчивые трепещущие очертания представляют разнообразие пространственной глубины. В статье о своей картине Кандинский сообщал, что его целью было доставить массу маленького удовольствия и отрады на полотне. Поэтому не стоит заниматься поисками сюжета на этом холсте. Подобно всем абстрактным творениям, он выражает мгновенные впечатления и предчувствия автора, его персональное созерцание и понимание реальности. По этой причине такие моменты остаются в вечности и служат отблеском той действительности, которая теперь отдалена от нас временем и пространством, но остается в памяти.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1B4137-0A5C-4C2D-BC37-B7FBDFBE887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63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4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69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12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16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99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3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65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6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6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9B72E-C4EF-458F-9257-A6EB34F875AD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15435-7E8F-4240-9820-B125423CAC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7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yaryginao@mail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B6393-CA14-4483-9544-0162D1FA0380}"/>
              </a:ext>
            </a:extLst>
          </p:cNvPr>
          <p:cNvSpPr txBox="1"/>
          <p:nvPr/>
        </p:nvSpPr>
        <p:spPr>
          <a:xfrm>
            <a:off x="2841522" y="1459523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Здравствуйте, ребята. </a:t>
            </a:r>
            <a:br>
              <a:rPr lang="ru-RU" dirty="0"/>
            </a:br>
            <a:r>
              <a:rPr lang="ru-RU" dirty="0"/>
              <a:t>Темя нашего занятия </a:t>
            </a:r>
            <a:br>
              <a:rPr lang="ru-RU" dirty="0"/>
            </a:br>
            <a:r>
              <a:rPr lang="ru-RU" dirty="0"/>
              <a:t>Абстракционизм Василия Кандинского.</a:t>
            </a:r>
            <a:br>
              <a:rPr lang="ru-RU" dirty="0"/>
            </a:br>
            <a:r>
              <a:rPr lang="ru-RU" dirty="0"/>
              <a:t>Задание по презентации:</a:t>
            </a:r>
            <a:br>
              <a:rPr lang="ru-RU" dirty="0"/>
            </a:br>
            <a:r>
              <a:rPr lang="ru-RU" dirty="0"/>
              <a:t>1. Прочитать презентацию.</a:t>
            </a:r>
            <a:br>
              <a:rPr lang="ru-RU" dirty="0"/>
            </a:br>
            <a:r>
              <a:rPr lang="ru-RU" dirty="0"/>
              <a:t>2. Записать в тетрадях все, что подчеркнуто.</a:t>
            </a:r>
            <a:br>
              <a:rPr lang="ru-RU" dirty="0"/>
            </a:br>
            <a:r>
              <a:rPr lang="ru-RU" dirty="0"/>
              <a:t>3. Прислать фото тетрадей на почту преподавателя. </a:t>
            </a:r>
            <a:br>
              <a:rPr lang="ru-RU" dirty="0"/>
            </a:br>
            <a:r>
              <a:rPr lang="en-US" dirty="0">
                <a:hlinkClick r:id="rId2"/>
              </a:rPr>
              <a:t>yaryginao@mail.ru</a:t>
            </a:r>
            <a:br>
              <a:rPr lang="en-US" dirty="0"/>
            </a:br>
            <a:r>
              <a:rPr lang="ru-RU" dirty="0"/>
              <a:t>В теме письма указать Ф.И. и класс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441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323" y="-22983"/>
            <a:ext cx="8336184" cy="304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Действительно, в выставках под эмблемой «Синего всадника» кроме его организаторов — Кандинского, Франца Марка (1880—1916) и Августа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Макке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(1887—1914) — участвовали швейцарско-немецкий художник Пауль Клее, австрийский композитор Арнольд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Шёнберг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известные русские художники Давид и Владимир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Бурлюки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Казимир Малевич, Михаил Ларионов,  Наталия Гончарова, французские кубисты Пабло Пикассо, Жорж Брак и </a:t>
            </a:r>
            <a:r>
              <a:rPr lang="ru-RU" sz="2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Робер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Делоне, представители других объединений.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74945" y="0"/>
            <a:ext cx="1487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Август </a:t>
            </a:r>
            <a:r>
              <a:rPr lang="ru-RU" dirty="0" err="1"/>
              <a:t>Макке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329" t="10625" r="48893" b="25391"/>
          <a:stretch/>
        </p:blipFill>
        <p:spPr>
          <a:xfrm>
            <a:off x="8675565" y="369332"/>
            <a:ext cx="1901011" cy="23762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6384" y="6488668"/>
            <a:ext cx="1290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Пауль Клее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435" t="10625" r="50000" b="25391"/>
          <a:stretch/>
        </p:blipFill>
        <p:spPr>
          <a:xfrm>
            <a:off x="545957" y="3018940"/>
            <a:ext cx="2521708" cy="34148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96482" y="6460702"/>
            <a:ext cx="1760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братья </a:t>
            </a:r>
            <a:r>
              <a:rPr lang="ru-RU" dirty="0" err="1"/>
              <a:t>Бурлюки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9046" t="10625" r="44465" b="27360"/>
          <a:stretch/>
        </p:blipFill>
        <p:spPr>
          <a:xfrm>
            <a:off x="3356865" y="3478959"/>
            <a:ext cx="4012945" cy="30097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434507" y="6460702"/>
            <a:ext cx="1982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Казимир Малевич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2882" t="10625" r="43359" b="24407"/>
          <a:stretch/>
        </p:blipFill>
        <p:spPr>
          <a:xfrm>
            <a:off x="8303766" y="2576051"/>
            <a:ext cx="3599447" cy="38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813" t="10626" r="37824" b="25391"/>
          <a:stretch/>
        </p:blipFill>
        <p:spPr>
          <a:xfrm>
            <a:off x="260109" y="2954109"/>
            <a:ext cx="5403272" cy="38594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3794" y="409119"/>
            <a:ext cx="4476339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1933 г. нацисты, пришедшие к власти в Германии, объявили экспрессионизм вне закона.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Кампания против его представителей увенчалась циничной акцией: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065" t="11610" r="30076" b="24406"/>
          <a:stretch/>
        </p:blipFill>
        <p:spPr>
          <a:xfrm>
            <a:off x="5343814" y="0"/>
            <a:ext cx="5796135" cy="29249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62669" y="4831654"/>
            <a:ext cx="430533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Выставленные на ней картины подлежали уничтожению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Многие из них действительно погибли,  часть произведений была продана за границу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86730" y="3135467"/>
            <a:ext cx="6145161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1937 г была организована большая выставка работ экспрессионистов и других  представителей авангарда под названием «Дегенеративное искусство».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6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02477" y="0"/>
            <a:ext cx="5624051" cy="26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1992 г. они на некоторое время вернулись из различных собраний в Берлин, чтобы «принять участие» в экспозиции-воспоминании об акции 1937 г. Тогда панорама движения предстала во всей своей широте и многозначности показав, что это горькое, трагическое искусство, в полной мере отразившее настроения своего противоречивого времени, захватывает потрясает сегодняшнего зрителя.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259" t="10625" r="38378" b="24406"/>
          <a:stretch/>
        </p:blipFill>
        <p:spPr>
          <a:xfrm>
            <a:off x="6727360" y="2859519"/>
            <a:ext cx="5395814" cy="39134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046" t="11610" r="36164" b="18501"/>
          <a:stretch/>
        </p:blipFill>
        <p:spPr>
          <a:xfrm>
            <a:off x="839416" y="143641"/>
            <a:ext cx="5256584" cy="3769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492" t="11609" r="35611" b="19485"/>
          <a:stretch/>
        </p:blipFill>
        <p:spPr>
          <a:xfrm>
            <a:off x="454243" y="3913514"/>
            <a:ext cx="4248472" cy="29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4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53900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абстрактная акварель:</a:t>
            </a:r>
            <a:r>
              <a:rPr lang="ru-RU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Картина представляет собой графический лист небольшого формата, содержание которого напоминает некий экспромт. Для его создания автор использовал акварель, тушь и карандаш. Белый фон можно трактовать как безмолвие, ведь Кандинский расшифровывал этот цвет как выразитель молчания. Красный обозначает в картине движение и беспокойство, а также мужскую силу, тогда как синий выступает символом тайны и даже мистики. Ещё здесь присутствует жёлтый, как обозначение земли, чёрный, как знак Апокалипсиса (потухшее Солнце) и зелёный – выразитель равнодушия. Прихотливые формы призваны подчеркнуть значение каждого цвета.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222" t="12594" r="45571" b="40157"/>
          <a:stretch/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3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5" t="11508" r="21021" b="7936"/>
          <a:stretch/>
        </p:blipFill>
        <p:spPr bwMode="auto">
          <a:xfrm>
            <a:off x="1820541" y="0"/>
            <a:ext cx="103714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78658"/>
            <a:ext cx="1764991" cy="7209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50" b="1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Композиция 5</a:t>
            </a:r>
            <a:r>
              <a:rPr lang="ru-RU" sz="125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250" i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5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 Изначально автор хотел дать название полотну – «Потоп»: своей целью он видел, претворение знаменитого библейского сюжета, грандиозного и драматичного,</a:t>
            </a:r>
          </a:p>
          <a:p>
            <a:pPr algn="just"/>
            <a:r>
              <a:rPr lang="ru-RU" sz="125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через беспредметную живопись как через форму и цвет. Художнику удалось передать весь динамический драматизм полотна – изгибы линий обладают своим ритмом, а цветовые пятна смягчают особенно острые их акценты. Изображение предстаёт перед нами в виде живой, бурлящей материи. И, кажется, наш взгляд уже способен различить и очертания корабля, и животных, тонущих в водных потоках, ощущая весь ужас стихии …</a:t>
            </a:r>
            <a:endParaRPr lang="ru-RU" sz="125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5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50" dirty="0"/>
          </a:p>
        </p:txBody>
      </p:sp>
    </p:spTree>
    <p:extLst>
      <p:ext uri="{BB962C8B-B14F-4D97-AF65-F5344CB8AC3E}">
        <p14:creationId xmlns:p14="http://schemas.microsoft.com/office/powerpoint/2010/main" val="3597215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писание картины Василия Кандинского «Контрастные звуки»">
            <a:extLst>
              <a:ext uri="{FF2B5EF4-FFF2-40B4-BE49-F238E27FC236}">
                <a16:creationId xmlns:a16="http://schemas.microsoft.com/office/drawing/2014/main" id="{95221E77-01FE-4980-A057-BA56E2AC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096" y="733169"/>
            <a:ext cx="8485239" cy="586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932D45-C6C0-4590-806B-7C428F6D48EB}"/>
              </a:ext>
            </a:extLst>
          </p:cNvPr>
          <p:cNvSpPr txBox="1"/>
          <p:nvPr/>
        </p:nvSpPr>
        <p:spPr>
          <a:xfrm>
            <a:off x="6096000" y="1541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111111"/>
                </a:solidFill>
                <a:effectLst/>
                <a:latin typeface="Source Sans Pro" panose="020B0503030403020204" pitchFamily="34" charset="0"/>
              </a:rPr>
              <a:t>«Контрастные звуки»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2BE65-3BBD-41F3-87F9-988BAD736CC8}"/>
              </a:ext>
            </a:extLst>
          </p:cNvPr>
          <p:cNvSpPr txBox="1"/>
          <p:nvPr/>
        </p:nvSpPr>
        <p:spPr>
          <a:xfrm>
            <a:off x="19664" y="0"/>
            <a:ext cx="3667431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50" b="0" i="1" u="sng" dirty="0">
                <a:solidFill>
                  <a:srgbClr val="000000"/>
                </a:solidFill>
                <a:effectLst/>
              </a:rPr>
              <a:t>Благодаря наличию в картине контрастных форм, в ней соблюден динамический баланс. В своей картине «Контрастные звуки» он пытался изобразить звучание мелодий, которые он слышал. Для описания полотна он даже использовал музыкальные термины «импровизация» и «композиция». Музыка давала художнику нескончаемый источник творческого вдохновения.</a:t>
            </a:r>
          </a:p>
          <a:p>
            <a:pPr algn="just"/>
            <a:r>
              <a:rPr lang="ru-RU" sz="1350" b="0" i="1" u="sng" dirty="0">
                <a:solidFill>
                  <a:srgbClr val="000000"/>
                </a:solidFill>
                <a:effectLst/>
              </a:rPr>
              <a:t>«Композиция VIII» кардинально отличается от предыдущей работы этой серии, ведь в ней вместо размытых очертаний впервые присутствуют чёткие геометрические формы. Главная идея как таковая в этой работе отсутствует, вместо неё сам художник даёт конкретное описание фигур и цветов картины. Так, по Кандинскому, горизонтали звучат «холодно и минорно», а вертикали — «тепло и высоко». Острые углы — «теплы, остры, активны и желты», а прямые — «холодны, сдержанны и красны». Зелёный цвет «уравновешен и соответствует тонким звукам скрипки», красный «может создавать впечатление сильного барабанного боя», а синий присутствует «в глубине органа». Жёлтый «обладает способностью подниматься выше и выше, достигая высот, невыносимых для глаза и духа». Синий «опускается в бездонные глубины». Голубой же «развивает звук флейты». Размер полотна – 70х49,5 см.</a:t>
            </a:r>
          </a:p>
          <a:p>
            <a:endParaRPr lang="ru-RU" sz="1350" i="1" u="sng" dirty="0"/>
          </a:p>
        </p:txBody>
      </p:sp>
    </p:spTree>
    <p:extLst>
      <p:ext uri="{BB962C8B-B14F-4D97-AF65-F5344CB8AC3E}">
        <p14:creationId xmlns:p14="http://schemas.microsoft.com/office/powerpoint/2010/main" val="239786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056F93-1DAD-427E-BECC-A4449B61C1AD}"/>
              </a:ext>
            </a:extLst>
          </p:cNvPr>
          <p:cNvSpPr txBox="1"/>
          <p:nvPr/>
        </p:nvSpPr>
        <p:spPr>
          <a:xfrm>
            <a:off x="22942" y="53290"/>
            <a:ext cx="3726426" cy="677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ru-RU" sz="1400" b="0" i="0" dirty="0">
                <a:solidFill>
                  <a:srgbClr val="333333"/>
                </a:solidFill>
                <a:effectLst/>
                <a:latin typeface="Istok Web"/>
              </a:rPr>
              <a:t>Многие ценители живописи сходятся на том, что картины Василия Кандинского наполнены жизнью. Яркие пятна, кривые линии, напоминающие иероглифы — все эти загадочные фигуры наползают, проникают друг в друга, создавая новые формы и образы, удивительным образом </a:t>
            </a:r>
            <a:r>
              <a:rPr lang="ru-RU" sz="1400" b="0" i="0" dirty="0" err="1">
                <a:solidFill>
                  <a:srgbClr val="333333"/>
                </a:solidFill>
                <a:effectLst/>
                <a:latin typeface="Istok Web"/>
              </a:rPr>
              <a:t>впечатывающиеся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Istok Web"/>
              </a:rPr>
              <a:t> в память зрителя.</a:t>
            </a:r>
          </a:p>
          <a:p>
            <a:pPr algn="just" fontAlgn="base"/>
            <a:r>
              <a:rPr lang="ru-RU" sz="1400" b="0" i="0" dirty="0">
                <a:solidFill>
                  <a:srgbClr val="333333"/>
                </a:solidFill>
                <a:effectLst/>
                <a:latin typeface="Istok Web"/>
              </a:rPr>
              <a:t>Картина Василия Кандинского «Казаки» считается одной из лучших работ художника в абстрактном стиле. Очертания холмов, линия горизонта, силуэты скачущих верхом казаков соединяются с общей динамикой полотна, его отдельных форм, линий, пятен. Мазок художника характеризуется особой свободой, непринужденностью. Все это помогает композиции ожить в сознании зрителя, она легка и по-своему реалистична. Вместе с тем, картина очень строга, но в то же время, очень проста, она лишена торопливости, суеты.</a:t>
            </a:r>
          </a:p>
          <a:p>
            <a:pPr algn="just" fontAlgn="base"/>
            <a:r>
              <a:rPr lang="ru-RU" sz="1400" b="0" i="0" dirty="0">
                <a:solidFill>
                  <a:srgbClr val="333333"/>
                </a:solidFill>
                <a:effectLst/>
                <a:latin typeface="Istok Web"/>
              </a:rPr>
              <a:t>Кандинский всегда тонко чувствовал особый символизм цвета. Все его работы содержат цветовые символы: белый цвет символизирует перерождение, новое начало; чёрный — смерть, угасание жизни; красный — мужество и самопожертвование. Не только цвета, но и линии становятся особыми символами в его работах: горизонталь олицетворяет пассивное женское начало, вертикаль, напротив, очень активна и мужественна.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FD913-C1CA-4E15-B5D0-F32123E4EEE1}"/>
              </a:ext>
            </a:extLst>
          </p:cNvPr>
          <p:cNvSpPr txBox="1"/>
          <p:nvPr/>
        </p:nvSpPr>
        <p:spPr>
          <a:xfrm>
            <a:off x="6425380" y="27204"/>
            <a:ext cx="610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000000"/>
                </a:solidFill>
                <a:effectLst/>
                <a:latin typeface="Istok Web"/>
              </a:rPr>
              <a:t>«Казаки»</a:t>
            </a:r>
          </a:p>
        </p:txBody>
      </p:sp>
      <p:pic>
        <p:nvPicPr>
          <p:cNvPr id="8194" name="Picture 2" descr="Kandinskij-Vasilij-kazaki">
            <a:extLst>
              <a:ext uri="{FF2B5EF4-FFF2-40B4-BE49-F238E27FC236}">
                <a16:creationId xmlns:a16="http://schemas.microsoft.com/office/drawing/2014/main" id="{018F9682-4052-4E65-A174-EA1B9FE83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426" y="406368"/>
            <a:ext cx="8442632" cy="633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16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писание картины Василия Кандинского «Черное и фиолетовое» (1923)">
            <a:extLst>
              <a:ext uri="{FF2B5EF4-FFF2-40B4-BE49-F238E27FC236}">
                <a16:creationId xmlns:a16="http://schemas.microsoft.com/office/drawing/2014/main" id="{A79915B6-339C-4CFA-80D8-E4BF5A21C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96" y="0"/>
            <a:ext cx="9081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DB860B-EB4D-431E-8BBA-56275FD0BD91}"/>
              </a:ext>
            </a:extLst>
          </p:cNvPr>
          <p:cNvSpPr txBox="1"/>
          <p:nvPr/>
        </p:nvSpPr>
        <p:spPr>
          <a:xfrm>
            <a:off x="41173" y="369332"/>
            <a:ext cx="2988423" cy="615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6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Две значительных конфигурации на полотне «Черное и фиолетовое» аналогичны парусным лодкам, плывущим по спокойному морю с правой стороны, они противопоставлены темному устрашающему облаку слева, олицетворяющему меркнущий мир в момент затмения. Надвигающаяся буря уже настигла третью лодку – под флагом нашей страны. В таком ключе картину трактуют как иллюстрацию к отъезду Кандинского из России.</a:t>
            </a:r>
          </a:p>
          <a:p>
            <a:pPr algn="just"/>
            <a:r>
              <a:rPr lang="ru-RU" sz="146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Однако полотно обладает множеством интерпретаций. Это как раз соответствовало замыслу художника, считавшего, что понимание и оценка искусства индивидуальны для каждого зрителя, который должен найти в нем свою суть. Привычная трактовка картины базируется на описании красок и форм, оставленные художником в своих теоретических сочинениях. </a:t>
            </a:r>
            <a:endParaRPr lang="ru-RU" sz="146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F29E7-59D2-483F-9142-26BC12DD0A6D}"/>
              </a:ext>
            </a:extLst>
          </p:cNvPr>
          <p:cNvSpPr txBox="1"/>
          <p:nvPr/>
        </p:nvSpPr>
        <p:spPr>
          <a:xfrm>
            <a:off x="-18404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111111"/>
                </a:solidFill>
                <a:effectLst/>
                <a:latin typeface="Source Sans Pro" panose="020B0503030403020204" pitchFamily="34" charset="0"/>
              </a:rPr>
              <a:t>«Черное и фиолетовое» (1923)</a:t>
            </a:r>
          </a:p>
        </p:txBody>
      </p:sp>
    </p:spTree>
    <p:extLst>
      <p:ext uri="{BB962C8B-B14F-4D97-AF65-F5344CB8AC3E}">
        <p14:creationId xmlns:p14="http://schemas.microsoft.com/office/powerpoint/2010/main" val="1050635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0C050B-1DAC-4043-B3F0-CF25BA127058}"/>
              </a:ext>
            </a:extLst>
          </p:cNvPr>
          <p:cNvSpPr txBox="1"/>
          <p:nvPr/>
        </p:nvSpPr>
        <p:spPr>
          <a:xfrm>
            <a:off x="0" y="0"/>
            <a:ext cx="3029596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5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 двух колористических центрах обозначены смысловые средоточия: черный и фиолетовый пересечены ровными контрастными линиями, представляющими драматизм и даже единоборство. Это сопоставимо с философским понятием борьбы противоположностей, поединка света и мрака, оппозиции жизни и смерти.</a:t>
            </a:r>
          </a:p>
          <a:p>
            <a:pPr algn="just"/>
            <a:r>
              <a:rPr lang="ru-RU" sz="135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Еще одно достойное внимания толкование связывают с учением создателя интерпретации звучания посредством графических изображений. Руководствуясь его пониманием звука, специалисты трактуют картину как оркестр, настраивающий свои инструменты. Звучание переходит в краски и формы, доминирующие, наслаивающиеся, контрастирующие друг с другом. Эти благозвучия и какофонию должен воспринять зритель и оценить согласованность и несоответствие. Каждый может фантазировать по поводу картины, но следует помнить, что в абстрактном искусстве устранены все смыслы, оставлена лишь чистая форма: колорит, линии.</a:t>
            </a:r>
          </a:p>
        </p:txBody>
      </p:sp>
      <p:pic>
        <p:nvPicPr>
          <p:cNvPr id="4" name="Picture 2" descr="Описание картины Василия Кандинского «Черное и фиолетовое» (1923)">
            <a:extLst>
              <a:ext uri="{FF2B5EF4-FFF2-40B4-BE49-F238E27FC236}">
                <a16:creationId xmlns:a16="http://schemas.microsoft.com/office/drawing/2014/main" id="{926E3D2C-C562-4871-BFA4-AC43C53C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96" y="0"/>
            <a:ext cx="90819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566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D84333-EEE3-448A-971B-B8C7AB9E74F0}"/>
              </a:ext>
            </a:extLst>
          </p:cNvPr>
          <p:cNvSpPr txBox="1"/>
          <p:nvPr/>
        </p:nvSpPr>
        <p:spPr>
          <a:xfrm>
            <a:off x="0" y="1415845"/>
            <a:ext cx="343145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000000"/>
                </a:solidFill>
                <a:effectLst/>
              </a:rPr>
              <a:t>Название «Смутное» было выбрано для картины не случайно. Неясность и «смута» отображены в работе Кандинского драматическим столкновением центростремительных и центробежных сил, словно разбивающихся друг о друга в центре полотна. Это вызывает ощущение тревоги, нарастающее по мере «вживания» в произведение. Масса дополнительных цветов осуществляет своеобразную оркестровку главной борьбы, то усмиряя, то обостряя смуту.</a:t>
            </a:r>
            <a:endParaRPr lang="ru-RU" sz="1400" dirty="0"/>
          </a:p>
        </p:txBody>
      </p:sp>
      <p:pic>
        <p:nvPicPr>
          <p:cNvPr id="5122" name="Picture 2" descr="Картина Смутное ">
            <a:extLst>
              <a:ext uri="{FF2B5EF4-FFF2-40B4-BE49-F238E27FC236}">
                <a16:creationId xmlns:a16="http://schemas.microsoft.com/office/drawing/2014/main" id="{6D6BA2C4-C9E8-4CBF-8CDE-9025C1C0F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58" y="27515"/>
            <a:ext cx="8760542" cy="68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07F2-E79F-4231-9483-35C05A5A4DFF}"/>
              </a:ext>
            </a:extLst>
          </p:cNvPr>
          <p:cNvSpPr txBox="1"/>
          <p:nvPr/>
        </p:nvSpPr>
        <p:spPr>
          <a:xfrm>
            <a:off x="378542" y="247953"/>
            <a:ext cx="2305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ru-RU" b="1" i="0" dirty="0">
                <a:solidFill>
                  <a:srgbClr val="000000"/>
                </a:solidFill>
                <a:effectLst/>
                <a:latin typeface="Montserrat" panose="00000500000000000000" pitchFamily="2" charset="-52"/>
              </a:rPr>
              <a:t> «Смутное»</a:t>
            </a:r>
          </a:p>
        </p:txBody>
      </p:sp>
    </p:spTree>
    <p:extLst>
      <p:ext uri="{BB962C8B-B14F-4D97-AF65-F5344CB8AC3E}">
        <p14:creationId xmlns:p14="http://schemas.microsoft.com/office/powerpoint/2010/main" val="328480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125510" y="4303930"/>
            <a:ext cx="280831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6024" y="3429828"/>
            <a:ext cx="1656184" cy="6335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47528" y="-7105"/>
            <a:ext cx="813690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Экспрессионизм. Объединения «Мост» и «Синий всадник» в Германии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756" t="25391" r="51107" b="26375"/>
          <a:stretch/>
        </p:blipFill>
        <p:spPr>
          <a:xfrm>
            <a:off x="45883" y="294486"/>
            <a:ext cx="2527628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0395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Владимир </a:t>
            </a:r>
            <a:r>
              <a:rPr lang="ru-RU" sz="1200" dirty="0" err="1"/>
              <a:t>Бехтеев</a:t>
            </a:r>
            <a:r>
              <a:rPr lang="ru-RU" sz="1200" dirty="0"/>
              <a:t> «</a:t>
            </a:r>
            <a:r>
              <a:rPr lang="ru-RU" sz="1200" dirty="0" err="1"/>
              <a:t>Усмеритель</a:t>
            </a:r>
            <a:r>
              <a:rPr lang="ru-RU" sz="1200" dirty="0"/>
              <a:t> лошадей» 1912г. Синий всадник.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62865" y="406562"/>
            <a:ext cx="9232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истории искусств термин экспрессионизм (от лат.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ехр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ressio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«выражение») применим к широкому кругу явлений. И всё же как определённое течение в изобразительном искусстве экспрессионизм объединяет прежде всего творчество группы художников, работавших в Германии перед Первой мировой войной.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2328" t="30313" r="48340" b="29329"/>
          <a:stretch/>
        </p:blipFill>
        <p:spPr>
          <a:xfrm>
            <a:off x="8357420" y="1354351"/>
            <a:ext cx="3731906" cy="2886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13863" y="4293096"/>
            <a:ext cx="2781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Василий Кандинский «Пейзаж с башней» 1908г. Синий всадник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75620" y="1684826"/>
            <a:ext cx="54924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Экспрессионизм — это попытка показать внутренний мир человека, его переживания, как правило, в момент предельного духовного напряжения.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75620" y="3301336"/>
            <a:ext cx="5567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Своими предшественниками экспрессионисты считали и французских постимпрессионистов, и швейцарца Фердинанда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Ходтера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и норвежца Эдварда Мунка, и бельгийца Джеймса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Энсора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В экспрессионизме было много противоречий.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16041" y="5123100"/>
            <a:ext cx="110287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Громкие декларации о рождении новой культуры, казалось бы, плохо согласовались со столь же яростными проповедями крайнего индивидуализма, с отказом от действительности ради погружения в субъективные переживания. А кроме того, культ индивидуализма в нём сочетался с постоянным стремлением объединяться.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710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53BEA1-E1D3-4171-9AD5-168C3E75F8D3}"/>
              </a:ext>
            </a:extLst>
          </p:cNvPr>
          <p:cNvSpPr txBox="1"/>
          <p:nvPr/>
        </p:nvSpPr>
        <p:spPr>
          <a:xfrm>
            <a:off x="422787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111111"/>
                </a:solidFill>
                <a:effectLst/>
                <a:latin typeface="Source Sans Pro" panose="020B0503030403020204" pitchFamily="34" charset="0"/>
              </a:rPr>
              <a:t>«Черные линии» (1913)</a:t>
            </a:r>
          </a:p>
        </p:txBody>
      </p:sp>
      <p:pic>
        <p:nvPicPr>
          <p:cNvPr id="1026" name="Picture 2" descr="Описание картины Василия Кандинского «Черные линии» (1913)">
            <a:extLst>
              <a:ext uri="{FF2B5EF4-FFF2-40B4-BE49-F238E27FC236}">
                <a16:creationId xmlns:a16="http://schemas.microsoft.com/office/drawing/2014/main" id="{1BF57CCB-D40E-47FF-AEFE-BECEE140F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0"/>
            <a:ext cx="697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9188A-BC7E-4A48-8EB7-DD580E8B2FEE}"/>
              </a:ext>
            </a:extLst>
          </p:cNvPr>
          <p:cNvSpPr txBox="1"/>
          <p:nvPr/>
        </p:nvSpPr>
        <p:spPr>
          <a:xfrm>
            <a:off x="0" y="567829"/>
            <a:ext cx="5218113" cy="634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6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Полотно создано в период творческой подъема художника. Оно замечательно отражает его личность в то время. В одном из своих первых фундаментальных абстрактных холстов живописец употребляет черные штрихи на фоне яркого колорита, образуя дисгармонию. </a:t>
            </a:r>
            <a:r>
              <a:rPr lang="ru-RU" sz="1160" b="0" i="1" u="sng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Все основные цвета спектра и их тончайшие оттенки ложатся крупными мазками на полотно, обозначая причудливые закругленные и изогнутые фигуры, соединенные и набегающие друг на друга по особенным законам.</a:t>
            </a:r>
          </a:p>
          <a:p>
            <a:pPr algn="just"/>
            <a:r>
              <a:rPr lang="ru-RU" sz="116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Однако картина является лирическим произведением. Художник ставит перед собой задачу расшевелить созерцателя, вызвать у него шквал эмоций, побеседовать с ним по душам. К нему первому пришло понимание того, что для современного живописца важно не просто отобразить увиденное, воссоздать его, скопировать, а показать тайное, скрытое от взоров. Он основал вид живописи, построенный на эмоциях и чувствах.</a:t>
            </a:r>
          </a:p>
          <a:p>
            <a:pPr algn="just"/>
            <a:r>
              <a:rPr lang="ru-RU" sz="1160" b="0" i="1" u="sng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На холсте колорит в мягких пастельных тонах создает поле, играющее оттенками, а выразительные живописные пятна не смотрятся оцепеневшими и бесформенными. Они застыли на миг перед новым движением. Подобный экспрессивный образный прием позволяет ощутить непостоянство жизни, изменчивость настроения. Тончайшие черные линии обозначают непрочность и хрупкость меняющейся реальности. Эти невесомые штрихи также находятся в процессе перемещения, они словно плавно скользят на колоритном фоне, не смешиваясь с ним. Местами они походят на одушевленные существа, напоминающие крошечных пушистых насекомых, забавляющихся и наслаждающихся солнцем и эффектной красочной средой.</a:t>
            </a:r>
          </a:p>
          <a:p>
            <a:pPr algn="just"/>
            <a:r>
              <a:rPr lang="ru-RU" sz="1160" b="0" i="0" dirty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Система изящных нервных штрихов демонстрирует графическое двухмерное впечатление, тогда как неустойчивые трепещущие очертания представляют разнообразие пространственной глубины. В статье о своей картине Кандинский сообщал, что его целью было доставить массу маленького удовольствия и отрады на полотне. Поэтому не стоит заниматься поисками сюжета на этом холсте. Подобно всем абстрактным творениям, он выражает мгновенные впечатления и предчувствия автора, его персональное созерцание и понимание реальности. По этой причине такие моменты остаются в вечности и служат отблеском той действительности, которая теперь отдалена от нас временем и пространством, но остается в памяти.</a:t>
            </a:r>
          </a:p>
        </p:txBody>
      </p:sp>
    </p:spTree>
    <p:extLst>
      <p:ext uri="{BB962C8B-B14F-4D97-AF65-F5344CB8AC3E}">
        <p14:creationId xmlns:p14="http://schemas.microsoft.com/office/powerpoint/2010/main" val="2549288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andinskij-Vasilij-moskva-1">
            <a:extLst>
              <a:ext uri="{FF2B5EF4-FFF2-40B4-BE49-F238E27FC236}">
                <a16:creationId xmlns:a16="http://schemas.microsoft.com/office/drawing/2014/main" id="{5C108B17-6988-4BC6-8369-94D2C3803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91" y="-1"/>
            <a:ext cx="6617110" cy="68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330F7-95C2-4749-A10E-CB1CDD40BC39}"/>
              </a:ext>
            </a:extLst>
          </p:cNvPr>
          <p:cNvSpPr txBox="1"/>
          <p:nvPr/>
        </p:nvSpPr>
        <p:spPr>
          <a:xfrm>
            <a:off x="0" y="910611"/>
            <a:ext cx="5673213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333333"/>
                </a:solidFill>
                <a:effectLst/>
                <a:latin typeface="Istok Web"/>
              </a:rPr>
              <a:t>Василий Васильевич Кандинский очень любил Москву. Он говорил, что Москва – это сложный и подвижный город. Он называл её путаницей, где переплетаются события, судьбы и люди. Но при этом для него Москва – это самый красивый город на планете Земля. Поэтому неудивительно, что его источник вдохновения – Москва. Именно ей он посвятил несколько картин, главной из которых считают картину «Москва. Красная площадь».</a:t>
            </a:r>
          </a:p>
          <a:p>
            <a:pPr algn="just" fontAlgn="base"/>
            <a:r>
              <a:rPr lang="ru-RU" sz="1600" b="0" i="0" dirty="0">
                <a:solidFill>
                  <a:srgbClr val="333333"/>
                </a:solidFill>
                <a:effectLst/>
                <a:latin typeface="Istok Web"/>
              </a:rPr>
              <a:t>На первый взгляд, на картине «Москва. Красная площадь» вообще нельзя узнать Москву. Где-то вдали видны колокола, часовни, большие белые дома. Но совершенно не понятно как в этом можно узнать город.</a:t>
            </a:r>
          </a:p>
          <a:p>
            <a:pPr algn="just" fontAlgn="base"/>
            <a:r>
              <a:rPr lang="ru-RU" sz="1600" b="0" i="0" dirty="0">
                <a:solidFill>
                  <a:srgbClr val="333333"/>
                </a:solidFill>
                <a:effectLst/>
                <a:latin typeface="Istok Web"/>
              </a:rPr>
              <a:t>Москва для Кандинского – это большая путаница, поэтому на его картинах всё переплетено, спутано, непонятно. Но если присмотреться, то можно увидеть знаменитую брусчатку на Красной площади. Можно увидеть маленьких человечков, и даже здание, похожее на Большой театр.</a:t>
            </a:r>
          </a:p>
          <a:p>
            <a:pPr algn="just" fontAlgn="base"/>
            <a:r>
              <a:rPr lang="ru-RU" sz="1600" b="0" i="0" dirty="0">
                <a:solidFill>
                  <a:srgbClr val="333333"/>
                </a:solidFill>
                <a:effectLst/>
                <a:latin typeface="Istok Web"/>
              </a:rPr>
              <a:t>Яркие цвета очень важны для абстракционизма. Василий Кандинский выбрал для своей Москвы жёлтый, синий, красный и розовый. Сама техника очень специфичная. Кандинский рисовал большими мазками маслом. Цвета он стремился не смешивать, чтобы получилась яркая и чёткая картина.</a:t>
            </a:r>
          </a:p>
          <a:p>
            <a:pPr algn="just"/>
            <a:endParaRPr lang="ru-RU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D85B6-E3E5-49DA-9346-617D31B8074F}"/>
              </a:ext>
            </a:extLst>
          </p:cNvPr>
          <p:cNvSpPr txBox="1"/>
          <p:nvPr/>
        </p:nvSpPr>
        <p:spPr>
          <a:xfrm>
            <a:off x="2202426" y="270689"/>
            <a:ext cx="1946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1" i="0" dirty="0">
                <a:solidFill>
                  <a:srgbClr val="000000"/>
                </a:solidFill>
                <a:effectLst/>
                <a:latin typeface="Istok Web"/>
              </a:rPr>
              <a:t>«Москва </a:t>
            </a:r>
            <a:r>
              <a:rPr lang="en-US" b="1" i="0" dirty="0">
                <a:solidFill>
                  <a:srgbClr val="000000"/>
                </a:solidFill>
                <a:effectLst/>
                <a:latin typeface="Istok Web"/>
              </a:rPr>
              <a:t>I»</a:t>
            </a:r>
          </a:p>
        </p:txBody>
      </p:sp>
    </p:spTree>
    <p:extLst>
      <p:ext uri="{BB962C8B-B14F-4D97-AF65-F5344CB8AC3E}">
        <p14:creationId xmlns:p14="http://schemas.microsoft.com/office/powerpoint/2010/main" val="3042630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87" y="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Волки (Балканская война)   Франц Марк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22222" r="33180" b="26587"/>
          <a:stretch/>
        </p:blipFill>
        <p:spPr bwMode="auto">
          <a:xfrm>
            <a:off x="688257" y="282799"/>
            <a:ext cx="7327453" cy="37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88289" y="-52138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/>
              <a:t>Франц Марк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12164" r="33180" b="15086"/>
          <a:stretch/>
        </p:blipFill>
        <p:spPr bwMode="auto">
          <a:xfrm>
            <a:off x="7824192" y="3488813"/>
            <a:ext cx="4349380" cy="315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8761" y="6646733"/>
            <a:ext cx="38094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Судьбы животных Франц Марк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049074" y="1041102"/>
            <a:ext cx="3946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 Марка уникальна, не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поддается никакой классификации и не вмещается в узкие термины.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8257" y="4205762"/>
            <a:ext cx="61779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Художник, всю жизнь писавший животных как символ чистоты и гармонии, он не был в чистом виде ни анималистом, ни экспрессионистом.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 не смотрит на животных со стороны, а смотрит на мир их глазами, он не ищет надлома и напряжения в сюжетах, а тоскует по утерянной человеком гармонии и ищет «внутреннюю правду вещей».</a:t>
            </a:r>
          </a:p>
        </p:txBody>
      </p:sp>
    </p:spTree>
    <p:extLst>
      <p:ext uri="{BB962C8B-B14F-4D97-AF65-F5344CB8AC3E}">
        <p14:creationId xmlns:p14="http://schemas.microsoft.com/office/powerpoint/2010/main" val="2058540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6273426"/>
            <a:ext cx="2380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Башня синих лошадей </a:t>
            </a:r>
          </a:p>
          <a:p>
            <a:r>
              <a:rPr lang="ru-RU" sz="1200" dirty="0"/>
              <a:t>Франц Марк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t="14087" r="34965" b="31547"/>
          <a:stretch/>
        </p:blipFill>
        <p:spPr bwMode="auto">
          <a:xfrm>
            <a:off x="3499923" y="19366"/>
            <a:ext cx="54232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3189" y="1"/>
            <a:ext cx="2435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Пауль Клее. Цвета и формы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38628" y="61556"/>
            <a:ext cx="17239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>
                <a:solidFill>
                  <a:prstClr val="black"/>
                </a:solidFill>
              </a:rPr>
              <a:t>Пауль Клее. Воспоминания о саде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t="22222" r="61922" b="40956"/>
          <a:stretch/>
        </p:blipFill>
        <p:spPr bwMode="auto">
          <a:xfrm>
            <a:off x="4077549" y="3388954"/>
            <a:ext cx="3273785" cy="270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t="13904" r="42642" b="13904"/>
          <a:stretch/>
        </p:blipFill>
        <p:spPr bwMode="auto">
          <a:xfrm>
            <a:off x="1524001" y="2130293"/>
            <a:ext cx="2735391" cy="4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75011" y="622725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Август Маке. Променад  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89435" y="3076279"/>
            <a:ext cx="26228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Август Маке. Женщина в зеленой куртке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6" t="22222" r="34519" b="27960"/>
          <a:stretch/>
        </p:blipFill>
        <p:spPr bwMode="auto">
          <a:xfrm>
            <a:off x="7392145" y="3307631"/>
            <a:ext cx="3020125" cy="34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62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800" y="-20782"/>
            <a:ext cx="8093916" cy="29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Первой значительной вехой в истории экспрессионизма считается возникновение объединения «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Мост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В 1905 г. четверо студентов-архитекторов из Дрездена — Эрнст Людвиг Кирхнер, Фриц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Блейль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Эрих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Хеккель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Карл Шмидт-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Ротлуфф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создали нечто вроде средневековой цеховой коммуны — вместе жили и работали. Название «Мост» предложил Шмидт-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Ротлуфф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считая, что оно выражает стремление группы к объединению всех новых художественных течений, а в более глубоком смысле символизирует её творчество — «мост» в искусство будущего. В 1906 г. к ним присоединились и другие художники.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63181" y="217043"/>
            <a:ext cx="1533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Эрнст Людвиг Кирхнер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435" t="11610" r="50000" b="25391"/>
          <a:stretch/>
        </p:blipFill>
        <p:spPr>
          <a:xfrm>
            <a:off x="4379323" y="3103107"/>
            <a:ext cx="2425023" cy="32333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9710" y="6381328"/>
            <a:ext cx="1833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Шмидт-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Ротлуфф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435" t="10625" r="51107" b="25391"/>
          <a:stretch/>
        </p:blipFill>
        <p:spPr>
          <a:xfrm>
            <a:off x="1120877" y="3057631"/>
            <a:ext cx="2352155" cy="33236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619337" y="6381328"/>
            <a:ext cx="1618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Эрих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Хеккель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882" t="10625" r="50553" b="24407"/>
          <a:stretch/>
        </p:blipFill>
        <p:spPr>
          <a:xfrm>
            <a:off x="7812709" y="3042197"/>
            <a:ext cx="2425022" cy="3334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3435" t="12594" r="51107" b="26376"/>
          <a:stretch/>
        </p:blipFill>
        <p:spPr>
          <a:xfrm>
            <a:off x="8207568" y="80603"/>
            <a:ext cx="2030161" cy="273630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05913" y="6376601"/>
            <a:ext cx="1480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Фриц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Блейль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52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9301" y="-9484"/>
            <a:ext cx="6593357" cy="6425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Хотя объединение появилось тотчас же за выступлением парижских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фовистов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Осеннем салоне, представители «Моста» утверждали, что действовали самостоятельно. В Германии, как и во Франции, естественное развитие изобразительного искусства привело к изменению художественных методов.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2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Экспрессионисты также отреклись от светотени, передачи пространства. Поверхность их холстов кажется обработанной грубой кистью без всякой заботы об изяществе. Художники искали новые, агрессивные образы, стремились</a:t>
            </a:r>
            <a:r>
              <a:rPr lang="ru-RU" sz="2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выразить средствами живописи тревогу, дискомфорт</a:t>
            </a:r>
            <a:r>
              <a:rPr lang="ru-RU" sz="2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Цвет, считали экспрессионисты, обладает собственным смыслом, способен вызывать определённые эмоции, ему приписывали символическое значение</a:t>
            </a:r>
            <a:r>
              <a:rPr lang="ru-RU" sz="22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202" t="28344" r="53321" b="27360"/>
          <a:stretch/>
        </p:blipFill>
        <p:spPr>
          <a:xfrm>
            <a:off x="0" y="-10111"/>
            <a:ext cx="2438077" cy="2965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413" y="3111693"/>
            <a:ext cx="22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«Цирковая наездница» </a:t>
            </a:r>
          </a:p>
          <a:p>
            <a:r>
              <a:rPr lang="ru-RU" sz="1400" dirty="0"/>
              <a:t>Э. Л. Кирхнер. 1912г.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3359" t="13579" r="40591" b="48031"/>
          <a:stretch/>
        </p:blipFill>
        <p:spPr>
          <a:xfrm>
            <a:off x="9967164" y="0"/>
            <a:ext cx="2088232" cy="28083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104002" y="2797117"/>
            <a:ext cx="1994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«Художники группы МОСТ»</a:t>
            </a:r>
          </a:p>
          <a:p>
            <a:r>
              <a:rPr lang="ru-RU" sz="1200" dirty="0"/>
              <a:t>Э. Л. Кирхнер. 1905г..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3559" t="29529" r="70391" b="44876"/>
          <a:stretch/>
        </p:blipFill>
        <p:spPr>
          <a:xfrm>
            <a:off x="82965" y="3902883"/>
            <a:ext cx="2409498" cy="21602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613" y="62373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«Девочка с куклой»</a:t>
            </a:r>
          </a:p>
          <a:p>
            <a:r>
              <a:rPr lang="ru-RU" sz="1400" dirty="0"/>
              <a:t>Э. </a:t>
            </a:r>
            <a:r>
              <a:rPr lang="ru-RU" sz="1400" dirty="0" err="1"/>
              <a:t>Хеккель</a:t>
            </a:r>
            <a:r>
              <a:rPr lang="ru-RU" sz="1400" dirty="0"/>
              <a:t> 1905г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7862" t="31297" r="53874" b="27360"/>
          <a:stretch/>
        </p:blipFill>
        <p:spPr>
          <a:xfrm>
            <a:off x="9669139" y="3270490"/>
            <a:ext cx="2376264" cy="30243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843553" y="6334780"/>
            <a:ext cx="2057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«Прозрачный день»</a:t>
            </a:r>
          </a:p>
          <a:p>
            <a:r>
              <a:rPr lang="ru-RU" sz="1400" dirty="0"/>
              <a:t>Э. </a:t>
            </a:r>
            <a:r>
              <a:rPr lang="ru-RU" sz="1400" dirty="0" err="1"/>
              <a:t>Хеккель</a:t>
            </a:r>
            <a:r>
              <a:rPr lang="ru-RU" sz="1400" dirty="0"/>
              <a:t> 1911г</a:t>
            </a:r>
          </a:p>
        </p:txBody>
      </p:sp>
    </p:spTree>
    <p:extLst>
      <p:ext uri="{BB962C8B-B14F-4D97-AF65-F5344CB8AC3E}">
        <p14:creationId xmlns:p14="http://schemas.microsoft.com/office/powerpoint/2010/main" val="326101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15732" y="496177"/>
            <a:ext cx="505348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Ведущий художник и теоретик группы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Эрнст Людвиг Кирхнер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(1880 — 1936) помимо учёбы на архитектурном отделении Высшей технической школы в Дрездене в 1903—1904 гг. брал уроки живописи в одной из художественных школ Мюнхена. В его ранних живописных работах чувствуется сильное влияние Мунка и Ван Гога. Во время поездки в Нюрнберг на него произвели ошеломляющее впечатление гравюры старых немецких мастеров,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484362"/>
            <a:ext cx="12191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ea typeface="Calibri" panose="020F0502020204030204" pitchFamily="34" charset="0"/>
              </a:rPr>
              <a:t>причём не столько оттиски, сколько сами печатные доски — их тяжеловесная,  грубая выразительность. </a:t>
            </a:r>
            <a:r>
              <a:rPr lang="ru-RU" dirty="0"/>
              <a:t>Кирхнер занялся графикой, заразив этим увлечением и других представителей «Моста».</a:t>
            </a:r>
          </a:p>
          <a:p>
            <a:pPr algn="just"/>
            <a:r>
              <a:rPr lang="ru-RU" dirty="0"/>
              <a:t>Работа над гравюрами помогла художнику обрести собственную живописную манеру: яркие цветные плоскости на его полотнах часто ограничены широким резким контуром — чёрным или белым. В картинах </a:t>
            </a:r>
            <a:r>
              <a:rPr lang="ru-RU" dirty="0" err="1"/>
              <a:t>Кирхнера</a:t>
            </a:r>
            <a:r>
              <a:rPr lang="ru-RU" dirty="0"/>
              <a:t> нет глубины пространства, которого он всегда словно боялся. Напротив, художник как бы «выталкивал» фигуры на зрителя. Рисунок нарочито прост, по-детски простодушен. И с такой же детской любовью к ярко раскрашенным поверхностям он выстраивал свою палитру.</a:t>
            </a:r>
          </a:p>
          <a:p>
            <a:pPr algn="just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19537" y="47444"/>
            <a:ext cx="17281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Helvetica" panose="020B0604020202020204" pitchFamily="34" charset="0"/>
              </a:rPr>
              <a:t>Кирхнер.  Без названия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2733" y="1"/>
            <a:ext cx="18612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Helvetica" panose="020B0604020202020204" pitchFamily="34" charset="0"/>
              </a:rPr>
              <a:t>Кирхнер «Лунная Ночь.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83" y="198375"/>
            <a:ext cx="2817402" cy="4053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9" y="302412"/>
            <a:ext cx="2802584" cy="38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1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3" t="21123" r="48686" b="23611"/>
          <a:stretch/>
        </p:blipFill>
        <p:spPr bwMode="auto">
          <a:xfrm>
            <a:off x="9032636" y="41066"/>
            <a:ext cx="3011620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12008" y="4221877"/>
            <a:ext cx="22322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Эрнст Людвиг Кирхнер "Красная башня в </a:t>
            </a:r>
            <a:r>
              <a:rPr lang="ru-RU" sz="1100" dirty="0" err="1"/>
              <a:t>Халле</a:t>
            </a:r>
            <a:r>
              <a:rPr lang="ru-RU" sz="1100" dirty="0"/>
              <a:t>" 1915г.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t="21695" r="38147" b="23858"/>
          <a:stretch/>
        </p:blipFill>
        <p:spPr bwMode="auto">
          <a:xfrm>
            <a:off x="316810" y="41066"/>
            <a:ext cx="3627236" cy="248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3454" y="2500320"/>
            <a:ext cx="28520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Эрнст Людвиг Кирхнер "Улица" 1908-1919гг.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12059" y="5016138"/>
            <a:ext cx="5353089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1937 г. гитлеровское правительство конфисковало более шестисот работ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Кирхнера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присвоив им ярлык  «дегенеративности». Удар был слишком тяжёл. В начале 1938 г. мастер покончил с собой.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26389" r="49132" b="29734"/>
          <a:stretch/>
        </p:blipFill>
        <p:spPr bwMode="auto">
          <a:xfrm>
            <a:off x="5259107" y="41066"/>
            <a:ext cx="2444854" cy="262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62643" y="2710927"/>
            <a:ext cx="1925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Эрнст Людвиг Кирхнер "Встреча </a:t>
            </a:r>
            <a:r>
              <a:rPr lang="ru-RU" sz="1200" dirty="0" err="1"/>
              <a:t>Шлемиля</a:t>
            </a:r>
            <a:r>
              <a:rPr lang="ru-RU" sz="1200" dirty="0"/>
              <a:t> с тенью"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59107" y="3265328"/>
            <a:ext cx="2646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Иллюстрация к «Истории Петера </a:t>
            </a:r>
            <a:r>
              <a:rPr lang="ru-RU" sz="1200" dirty="0" err="1"/>
              <a:t>Шлемиля</a:t>
            </a:r>
            <a:r>
              <a:rPr lang="ru-RU" sz="1200" dirty="0"/>
              <a:t>» А. фон Шамиссо 1916г.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0" y="2898413"/>
            <a:ext cx="2959326" cy="3736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040" y="6614708"/>
            <a:ext cx="31743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/>
              <a:t>Кирхнер.«Крестьянка</a:t>
            </a:r>
            <a:r>
              <a:rPr lang="ru-RU" sz="1100" dirty="0"/>
              <a:t> и мальчик за столом»</a:t>
            </a:r>
          </a:p>
        </p:txBody>
      </p:sp>
    </p:spTree>
    <p:extLst>
      <p:ext uri="{BB962C8B-B14F-4D97-AF65-F5344CB8AC3E}">
        <p14:creationId xmlns:p14="http://schemas.microsoft.com/office/powerpoint/2010/main" val="49132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24000" y="6198550"/>
            <a:ext cx="327585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757331" y="250153"/>
            <a:ext cx="2223732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3" t="13491" r="42104" b="8532"/>
          <a:stretch/>
        </p:blipFill>
        <p:spPr bwMode="auto">
          <a:xfrm>
            <a:off x="51589" y="13119"/>
            <a:ext cx="1960834" cy="30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0" y="61985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Василий Кандинский. Первая абстрактная акварель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37784" r="62884" b="26041"/>
          <a:stretch/>
        </p:blipFill>
        <p:spPr bwMode="auto">
          <a:xfrm>
            <a:off x="1524000" y="2924944"/>
            <a:ext cx="4402912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1" t="37594" r="32963" b="21212"/>
          <a:stretch/>
        </p:blipFill>
        <p:spPr bwMode="auto">
          <a:xfrm>
            <a:off x="6272267" y="1831446"/>
            <a:ext cx="5919733" cy="50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57331" y="190919"/>
            <a:ext cx="2383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Василий Кандинский. Пейзаж с красными пятнами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8690" y="13119"/>
            <a:ext cx="7326949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Прирождённый лидер, талантливый организатор, русский художник </a:t>
            </a:r>
            <a:r>
              <a:rPr lang="ru-RU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Василий Васильевич Кандинский </a:t>
            </a:r>
            <a:r>
              <a:rPr lang="ru-RU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основателем нескольких художественных объединений: «Фаланга» (1901 — 1904 гг.). «Новое мюнхенское художественное объединение» (1909—1911 гг.), значительную часть которого составляли выходцы из России, и. наконец, «</a:t>
            </a:r>
            <a:r>
              <a:rPr lang="ru-RU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Синий всадник</a:t>
            </a:r>
            <a:r>
              <a:rPr lang="ru-RU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(1911-1914 гг.).</a:t>
            </a:r>
            <a:endParaRPr lang="ru-RU" sz="1400" i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4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240" y="206241"/>
            <a:ext cx="6681611" cy="611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существу. «Синий всадник» представлял собой редакционную группу одноимённого альманаха (разновидность серийного литературного издания). (Название предложили Кандинский и художник Франц Марк — оба любили лошадей и отдавали в живописи предпочтение синему цвету.)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/>
              <a:t>Успел выйти лишь первый номер в 1912 г.. а в начале 1914 г. он же вышел повторным изданием. Выпустить второй номер помешала война. Однако художники, сплотившиеся вокруг «Синего всадника», заметно повлияли на развитие европейского искусства.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u="sng" dirty="0"/>
              <a:t>Альманах «Синий всадник» оказался в числе первых программ авангардистов. Он ставил задачу - доказать,  что «вопрос формы в искусстве вторичен, первичен — вопрос содержания».</a:t>
            </a:r>
            <a:endParaRPr lang="ru-RU" sz="2000" u="sng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435" t="11610" r="49446" b="25391"/>
          <a:stretch/>
        </p:blipFill>
        <p:spPr>
          <a:xfrm>
            <a:off x="9640172" y="390907"/>
            <a:ext cx="2425769" cy="31683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63105" y="21575"/>
            <a:ext cx="3802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Василий Васильевич Кандинский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78385" y="3244334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 Марк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435" t="12594" r="50553" b="26376"/>
          <a:stretch/>
        </p:blipFill>
        <p:spPr>
          <a:xfrm>
            <a:off x="7075808" y="3689648"/>
            <a:ext cx="2401815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310" y="0"/>
            <a:ext cx="5519650" cy="621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Художники высказывались об особенностях современного искусства: важной роли цвета, отказе от попыток подражания реальным формам. Они анализировали совершенно разные произведения искусства, от средневековой готики вплоть до лубка, подтверждая их скрытое родство в поисках выразительности. Именно тогда впервые в ранг высокого искусства были возведены детские рисунки.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Много страниц альманаха посвящено проблемам музыки и театра, поскольку экспрессионисты пропагандировали идею родства искусств и возможности их синтеза.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Было объявлено о создании нового «интернационального искусства», совмещающего в себе разные направления.</a:t>
            </a:r>
            <a:endParaRPr lang="ru-RU" sz="2000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4542" t="13579" r="50553" b="29328"/>
          <a:stretch/>
        </p:blipFill>
        <p:spPr>
          <a:xfrm>
            <a:off x="5733014" y="3007839"/>
            <a:ext cx="2592288" cy="33411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014" y="116633"/>
            <a:ext cx="4934986" cy="2774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542" t="11610" r="51107" b="25391"/>
          <a:stretch/>
        </p:blipFill>
        <p:spPr>
          <a:xfrm>
            <a:off x="8410699" y="3058245"/>
            <a:ext cx="222774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02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3620</Words>
  <Application>Microsoft Office PowerPoint</Application>
  <PresentationFormat>Широкоэкранный</PresentationFormat>
  <Paragraphs>116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Istok Web</vt:lpstr>
      <vt:lpstr>Montserrat</vt:lpstr>
      <vt:lpstr>Source Sans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Ольга Борисова</cp:lastModifiedBy>
  <cp:revision>17</cp:revision>
  <dcterms:created xsi:type="dcterms:W3CDTF">2019-03-05T07:08:56Z</dcterms:created>
  <dcterms:modified xsi:type="dcterms:W3CDTF">2021-09-22T19:03:52Z</dcterms:modified>
</cp:coreProperties>
</file>