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5" r:id="rId16"/>
    <p:sldId id="274" r:id="rId17"/>
    <p:sldId id="281" r:id="rId18"/>
    <p:sldId id="276" r:id="rId19"/>
    <p:sldId id="277" r:id="rId20"/>
    <p:sldId id="278" r:id="rId21"/>
    <p:sldId id="279" r:id="rId22"/>
    <p:sldId id="280" r:id="rId23"/>
    <p:sldId id="282" r:id="rId2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C6C5"/>
    <a:srgbClr val="6B1405"/>
    <a:srgbClr val="3A0E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84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10DE0-BC17-495B-9A5B-2D0A5F2B70BF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CB82-537A-47FB-BFB6-39D588986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4854B-2BAD-4A86-829C-9E14580B3205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3A51-6007-4928-9070-DC3475F78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668A0-1140-4218-B084-FC6B15644011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80BE-AA09-41EA-BCB1-8BBB062DE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3CB85-9E73-46E8-9F80-412E5E096A1D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A64E-8608-41D3-8456-2EC283225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24C4-A4EE-4EC5-BB67-6537B70BA391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8A08-FCD0-4946-A77D-570DB3147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D35CB-D35B-4262-AA6A-2620761AA6C3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8CF2-AE3A-4D8B-9B03-8907E2377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A359-6809-4477-9D15-BBFF37204AD6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7FD8-F5EE-4C4A-B53D-BBB3688EB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B735-689D-43DA-A0E6-1A34FBAD1592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458-47E6-4C93-AC54-097DFF97B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853C-12EB-4BCE-8735-62D68BD532C4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A2493-1C60-497F-B7A1-0402ACC04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94670-27E0-4971-AA99-BB92496EC38E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10959-4F44-4F59-8090-8232F7109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A1632-ED43-4A79-880D-037FCE0400A3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E3ACE-B705-4FEE-86AA-63BFEFF48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CF8F4-F96F-4D33-829A-7FA1749F7B94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49D8-CD26-40DD-8241-6D844834A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A028D-A8B9-42AC-90B3-A60F00C68DCA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8F93-E6C8-435F-B0D1-F512FCEF6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A188B-87D3-4753-922C-62CD6863C0F3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4610-BF6E-4CA5-836D-17B12D36C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28A5F-7294-42B0-9E90-510ED62342EF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AF2E-432B-4193-96D0-A0FA527C0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1576-A2AB-4F9D-8337-FC4F26E30D11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8383-BA31-481F-A0A8-2D4255502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ABE06A-8B7B-450A-A7D6-6D3F30DC1749}" type="datetimeFigureOut">
              <a:rPr lang="en-US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068290-891B-4C61-9390-09B7D263E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800" y="847725"/>
            <a:ext cx="7151688" cy="1450975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Дипломная работа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0950" y="3205163"/>
            <a:ext cx="3165475" cy="173196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1400" smtClean="0">
                <a:solidFill>
                  <a:srgbClr val="62180D"/>
                </a:solidFill>
              </a:rPr>
              <a:t>Работу выполнила:</a:t>
            </a:r>
          </a:p>
          <a:p>
            <a:pPr algn="l">
              <a:lnSpc>
                <a:spcPct val="90000"/>
              </a:lnSpc>
            </a:pPr>
            <a:r>
              <a:rPr lang="ru-RU" sz="1400" smtClean="0">
                <a:solidFill>
                  <a:srgbClr val="62180D"/>
                </a:solidFill>
              </a:rPr>
              <a:t>Ученица МБУДО «ДХШ» г.Саратова</a:t>
            </a:r>
          </a:p>
          <a:p>
            <a:pPr algn="l">
              <a:lnSpc>
                <a:spcPct val="90000"/>
              </a:lnSpc>
            </a:pPr>
            <a:r>
              <a:rPr lang="ru-RU" smtClean="0">
                <a:solidFill>
                  <a:srgbClr val="62180D"/>
                </a:solidFill>
              </a:rPr>
              <a:t>Моисеенко Алёна</a:t>
            </a:r>
          </a:p>
          <a:p>
            <a:pPr algn="l">
              <a:lnSpc>
                <a:spcPct val="90000"/>
              </a:lnSpc>
            </a:pPr>
            <a:r>
              <a:rPr lang="ru-RU" smtClean="0">
                <a:solidFill>
                  <a:srgbClr val="62180D"/>
                </a:solidFill>
              </a:rPr>
              <a:t>Руководитель Волохова Светлана Алексеевна</a:t>
            </a:r>
          </a:p>
        </p:txBody>
      </p:sp>
      <p:pic>
        <p:nvPicPr>
          <p:cNvPr id="18436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75" y="982663"/>
            <a:ext cx="3757613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475" y="5976938"/>
            <a:ext cx="3341688" cy="695325"/>
          </a:xfrm>
        </p:spPr>
        <p:txBody>
          <a:bodyPr/>
          <a:lstStyle/>
          <a:p>
            <a:r>
              <a:rPr lang="ru-RU" sz="2800" smtClean="0">
                <a:solidFill>
                  <a:srgbClr val="486113"/>
                </a:solidFill>
              </a:rPr>
              <a:t>«Искажение»</a:t>
            </a:r>
          </a:p>
        </p:txBody>
      </p:sp>
      <p:pic>
        <p:nvPicPr>
          <p:cNvPr id="296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6682" t="6305" r="8720" b="6041"/>
          <a:stretch>
            <a:fillRect/>
          </a:stretch>
        </p:blipFill>
        <p:spPr>
          <a:xfrm>
            <a:off x="1649413" y="0"/>
            <a:ext cx="494506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806450" y="5646738"/>
            <a:ext cx="4522788" cy="801687"/>
          </a:xfrm>
        </p:spPr>
        <p:txBody>
          <a:bodyPr/>
          <a:lstStyle/>
          <a:p>
            <a:r>
              <a:rPr lang="ru-RU" sz="2800" smtClean="0">
                <a:solidFill>
                  <a:srgbClr val="002060"/>
                </a:solidFill>
              </a:rPr>
              <a:t>«Игра на скрипке»</a:t>
            </a:r>
          </a:p>
        </p:txBody>
      </p:sp>
      <p:pic>
        <p:nvPicPr>
          <p:cNvPr id="30724" name="Picture 4" descr="tKZPzj_i1iE"/>
          <p:cNvPicPr>
            <a:picLocks noChangeAspect="1" noChangeArrowheads="1"/>
          </p:cNvPicPr>
          <p:nvPr/>
        </p:nvPicPr>
        <p:blipFill>
          <a:blip r:embed="rId2"/>
          <a:srcRect l="1411" t="6973" r="3406" b="10703"/>
          <a:stretch>
            <a:fillRect/>
          </a:stretch>
        </p:blipFill>
        <p:spPr bwMode="auto">
          <a:xfrm>
            <a:off x="5264150" y="0"/>
            <a:ext cx="5946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6975" y="5605463"/>
            <a:ext cx="1973263" cy="695325"/>
          </a:xfrm>
        </p:spPr>
        <p:txBody>
          <a:bodyPr/>
          <a:lstStyle/>
          <a:p>
            <a:r>
              <a:rPr lang="ru-RU" sz="2400" smtClean="0">
                <a:solidFill>
                  <a:srgbClr val="3F7819"/>
                </a:solidFill>
              </a:rPr>
              <a:t>«</a:t>
            </a:r>
            <a:r>
              <a:rPr lang="ru-RU" sz="2400" smtClean="0">
                <a:solidFill>
                  <a:srgbClr val="3F7819"/>
                </a:solidFill>
                <a:latin typeface="Arial" charset="0"/>
              </a:rPr>
              <a:t>А</a:t>
            </a:r>
            <a:r>
              <a:rPr lang="ru-RU" sz="2400" smtClean="0">
                <a:solidFill>
                  <a:srgbClr val="3F7819"/>
                </a:solidFill>
              </a:rPr>
              <a:t>ура </a:t>
            </a:r>
            <a:r>
              <a:rPr lang="ru-RU" sz="2400" smtClean="0">
                <a:solidFill>
                  <a:srgbClr val="3F7819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3F7819"/>
                </a:solidFill>
                <a:latin typeface="Arial" charset="0"/>
              </a:rPr>
            </a:br>
            <a:r>
              <a:rPr lang="ru-RU" sz="2400" smtClean="0">
                <a:solidFill>
                  <a:srgbClr val="3F7819"/>
                </a:solidFill>
              </a:rPr>
              <a:t>балалайки»</a:t>
            </a:r>
          </a:p>
        </p:txBody>
      </p:sp>
      <p:sp>
        <p:nvSpPr>
          <p:cNvPr id="31748" name="Заголовок 1"/>
          <p:cNvSpPr>
            <a:spLocks/>
          </p:cNvSpPr>
          <p:nvPr/>
        </p:nvSpPr>
        <p:spPr bwMode="auto">
          <a:xfrm>
            <a:off x="8828088" y="296863"/>
            <a:ext cx="27876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>
                <a:solidFill>
                  <a:srgbClr val="002060"/>
                </a:solidFill>
                <a:latin typeface="Trebuchet MS" pitchFamily="34" charset="0"/>
              </a:rPr>
              <a:t>«Выступление на природе»</a:t>
            </a:r>
          </a:p>
        </p:txBody>
      </p:sp>
      <p:pic>
        <p:nvPicPr>
          <p:cNvPr id="31750" name="Picture 6" descr="RzVX1uO2tA0"/>
          <p:cNvPicPr>
            <a:picLocks noChangeAspect="1" noChangeArrowheads="1"/>
          </p:cNvPicPr>
          <p:nvPr/>
        </p:nvPicPr>
        <p:blipFill>
          <a:blip r:embed="rId2"/>
          <a:srcRect l="5217" t="2687" r="6267" b="2362"/>
          <a:stretch>
            <a:fillRect/>
          </a:stretch>
        </p:blipFill>
        <p:spPr bwMode="auto">
          <a:xfrm>
            <a:off x="384175" y="334963"/>
            <a:ext cx="4408488" cy="6303962"/>
          </a:xfrm>
          <a:prstGeom prst="rect">
            <a:avLst/>
          </a:prstGeom>
          <a:noFill/>
        </p:spPr>
      </p:pic>
      <p:pic>
        <p:nvPicPr>
          <p:cNvPr id="31751" name="Picture 7" descr="_9P5OZiOOLE"/>
          <p:cNvPicPr>
            <a:picLocks noChangeAspect="1" noChangeArrowheads="1"/>
          </p:cNvPicPr>
          <p:nvPr/>
        </p:nvPicPr>
        <p:blipFill>
          <a:blip r:embed="rId3"/>
          <a:srcRect l="3903" t="1102" r="5162" b="2298"/>
          <a:stretch>
            <a:fillRect/>
          </a:stretch>
        </p:blipFill>
        <p:spPr bwMode="auto">
          <a:xfrm>
            <a:off x="7878763" y="1625600"/>
            <a:ext cx="3694112" cy="523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5441950"/>
            <a:ext cx="3573462" cy="1008063"/>
          </a:xfrm>
        </p:spPr>
        <p:txBody>
          <a:bodyPr/>
          <a:lstStyle/>
          <a:p>
            <a:r>
              <a:rPr lang="ru-RU" sz="2800" smtClean="0">
                <a:solidFill>
                  <a:srgbClr val="62180D"/>
                </a:solidFill>
              </a:rPr>
              <a:t>«Инструментальный</a:t>
            </a:r>
            <a:r>
              <a:rPr lang="ru-RU" sz="2800" smtClean="0">
                <a:solidFill>
                  <a:srgbClr val="62180D"/>
                </a:solidFill>
                <a:latin typeface="Arial" charset="0"/>
              </a:rPr>
              <a:t/>
            </a:r>
            <a:br>
              <a:rPr lang="ru-RU" sz="2800" smtClean="0">
                <a:solidFill>
                  <a:srgbClr val="62180D"/>
                </a:solidFill>
                <a:latin typeface="Arial" charset="0"/>
              </a:rPr>
            </a:br>
            <a:r>
              <a:rPr lang="ru-RU" sz="2800" smtClean="0">
                <a:solidFill>
                  <a:srgbClr val="62180D"/>
                </a:solidFill>
              </a:rPr>
              <a:t>концерт»</a:t>
            </a:r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3667" t="11430" r="3474" b="16762"/>
          <a:stretch>
            <a:fillRect/>
          </a:stretch>
        </p:blipFill>
        <p:spPr>
          <a:xfrm>
            <a:off x="5441950" y="400050"/>
            <a:ext cx="5786438" cy="5964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5189538" y="5797550"/>
            <a:ext cx="2841625" cy="496888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</a:rPr>
              <a:t>«Разбитые</a:t>
            </a:r>
            <a:r>
              <a:rPr lang="ru-RU" sz="240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002060"/>
                </a:solidFill>
                <a:latin typeface="Arial" charset="0"/>
              </a:rPr>
            </a:br>
            <a:r>
              <a:rPr lang="ru-RU" sz="2400" smtClean="0">
                <a:solidFill>
                  <a:srgbClr val="002060"/>
                </a:solidFill>
              </a:rPr>
              <a:t>мечты»</a:t>
            </a:r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6670" t="8798" r="9442" b="6119"/>
          <a:stretch>
            <a:fillRect/>
          </a:stretch>
        </p:blipFill>
        <p:spPr>
          <a:xfrm>
            <a:off x="0" y="0"/>
            <a:ext cx="5035550" cy="6858000"/>
          </a:xfrm>
        </p:spPr>
      </p:pic>
      <p:pic>
        <p:nvPicPr>
          <p:cNvPr id="33796" name="Объект 3"/>
          <p:cNvPicPr>
            <a:picLocks noChangeAspect="1"/>
          </p:cNvPicPr>
          <p:nvPr/>
        </p:nvPicPr>
        <p:blipFill>
          <a:blip r:embed="rId3"/>
          <a:srcRect l="10828" t="6752" r="6589" b="4306"/>
          <a:stretch>
            <a:fillRect/>
          </a:stretch>
        </p:blipFill>
        <p:spPr bwMode="auto">
          <a:xfrm>
            <a:off x="8085138" y="0"/>
            <a:ext cx="3352800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Заголовок 1"/>
          <p:cNvSpPr>
            <a:spLocks/>
          </p:cNvSpPr>
          <p:nvPr/>
        </p:nvSpPr>
        <p:spPr bwMode="auto">
          <a:xfrm>
            <a:off x="9223375" y="4976813"/>
            <a:ext cx="221615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>
                <a:solidFill>
                  <a:srgbClr val="002060"/>
                </a:solidFill>
                <a:latin typeface="Trebuchet MS" pitchFamily="34" charset="0"/>
              </a:rPr>
              <a:t>«Феерическое выступление»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7596188" y="5310188"/>
            <a:ext cx="2743200" cy="687387"/>
          </a:xfrm>
        </p:spPr>
        <p:txBody>
          <a:bodyPr/>
          <a:lstStyle/>
          <a:p>
            <a:r>
              <a:rPr lang="ru-RU" sz="2800" smtClean="0">
                <a:solidFill>
                  <a:srgbClr val="002060"/>
                </a:solidFill>
              </a:rPr>
              <a:t>«Одиночество»</a:t>
            </a:r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15706" t="3517" r="7750" b="5780"/>
          <a:stretch>
            <a:fillRect/>
          </a:stretch>
        </p:blipFill>
        <p:spPr>
          <a:xfrm>
            <a:off x="817563" y="0"/>
            <a:ext cx="6723062" cy="5975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263" y="5721350"/>
            <a:ext cx="3090862" cy="571500"/>
          </a:xfrm>
        </p:spPr>
        <p:txBody>
          <a:bodyPr/>
          <a:lstStyle/>
          <a:p>
            <a:r>
              <a:rPr lang="ru-RU" sz="2400" smtClean="0">
                <a:solidFill>
                  <a:srgbClr val="AD4D12"/>
                </a:solidFill>
              </a:rPr>
              <a:t>«Осенняя мелодия»</a:t>
            </a:r>
          </a:p>
        </p:txBody>
      </p:sp>
      <p:pic>
        <p:nvPicPr>
          <p:cNvPr id="38916" name="Picture 4" descr="HkooJJfSzWg"/>
          <p:cNvPicPr>
            <a:picLocks noChangeAspect="1" noChangeArrowheads="1"/>
          </p:cNvPicPr>
          <p:nvPr/>
        </p:nvPicPr>
        <p:blipFill>
          <a:blip r:embed="rId2"/>
          <a:srcRect l="2287" t="1945" b="3534"/>
          <a:stretch>
            <a:fillRect/>
          </a:stretch>
        </p:blipFill>
        <p:spPr bwMode="auto">
          <a:xfrm>
            <a:off x="1343025" y="0"/>
            <a:ext cx="53165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899025" y="344488"/>
            <a:ext cx="1793875" cy="900112"/>
          </a:xfrm>
        </p:spPr>
        <p:txBody>
          <a:bodyPr/>
          <a:lstStyle/>
          <a:p>
            <a:r>
              <a:rPr lang="ru-RU" sz="2000" smtClean="0">
                <a:solidFill>
                  <a:srgbClr val="002060"/>
                </a:solidFill>
              </a:rPr>
              <a:t>«Подготовка</a:t>
            </a:r>
            <a:r>
              <a:rPr lang="ru-RU" sz="200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Arial" charset="0"/>
              </a:rPr>
            </a:br>
            <a:r>
              <a:rPr lang="ru-RU" sz="2000" smtClean="0">
                <a:solidFill>
                  <a:srgbClr val="002060"/>
                </a:solidFill>
              </a:rPr>
              <a:t>к концерту»</a:t>
            </a:r>
          </a:p>
        </p:txBody>
      </p:sp>
      <p:pic>
        <p:nvPicPr>
          <p:cNvPr id="3993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6000" contrast="6000"/>
          </a:blip>
          <a:srcRect l="6601" t="2814" r="6978" b="5382"/>
          <a:stretch>
            <a:fillRect/>
          </a:stretch>
        </p:blipFill>
        <p:spPr>
          <a:xfrm>
            <a:off x="449263" y="315913"/>
            <a:ext cx="4273550" cy="6053137"/>
          </a:xfrm>
        </p:spPr>
      </p:pic>
      <p:sp>
        <p:nvSpPr>
          <p:cNvPr id="39941" name="Заголовок 1"/>
          <p:cNvSpPr>
            <a:spLocks/>
          </p:cNvSpPr>
          <p:nvPr/>
        </p:nvSpPr>
        <p:spPr bwMode="auto">
          <a:xfrm>
            <a:off x="5403850" y="5738813"/>
            <a:ext cx="233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000">
                <a:solidFill>
                  <a:srgbClr val="002060"/>
                </a:solidFill>
                <a:latin typeface="Trebuchet MS" pitchFamily="34" charset="0"/>
              </a:rPr>
              <a:t>«Музыкальный беспорядок»</a:t>
            </a:r>
          </a:p>
        </p:txBody>
      </p:sp>
      <p:pic>
        <p:nvPicPr>
          <p:cNvPr id="39942" name="Picture 6" descr="zMbJYHOHRjY"/>
          <p:cNvPicPr>
            <a:picLocks noChangeAspect="1" noChangeArrowheads="1"/>
          </p:cNvPicPr>
          <p:nvPr/>
        </p:nvPicPr>
        <p:blipFill>
          <a:blip r:embed="rId3"/>
          <a:srcRect l="1683" t="3943" r="699" b="4927"/>
          <a:stretch>
            <a:fillRect/>
          </a:stretch>
        </p:blipFill>
        <p:spPr bwMode="auto">
          <a:xfrm>
            <a:off x="7772400" y="1295400"/>
            <a:ext cx="4041775" cy="503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50" y="160338"/>
            <a:ext cx="2079625" cy="1320800"/>
          </a:xfrm>
        </p:spPr>
        <p:txBody>
          <a:bodyPr/>
          <a:lstStyle/>
          <a:p>
            <a:r>
              <a:rPr lang="ru-RU" sz="3200" smtClean="0">
                <a:solidFill>
                  <a:srgbClr val="62180D"/>
                </a:solidFill>
              </a:rPr>
              <a:t>Итоговый</a:t>
            </a:r>
            <a:r>
              <a:rPr lang="ru-RU" sz="3200" smtClean="0">
                <a:solidFill>
                  <a:srgbClr val="62180D"/>
                </a:solidFill>
                <a:latin typeface="Arial" charset="0"/>
              </a:rPr>
              <a:t/>
            </a:r>
            <a:br>
              <a:rPr lang="ru-RU" sz="3200" smtClean="0">
                <a:solidFill>
                  <a:srgbClr val="62180D"/>
                </a:solidFill>
                <a:latin typeface="Arial" charset="0"/>
              </a:rPr>
            </a:br>
            <a:r>
              <a:rPr lang="ru-RU" sz="3200" smtClean="0">
                <a:solidFill>
                  <a:srgbClr val="62180D"/>
                </a:solidFill>
              </a:rPr>
              <a:t>рисунок</a:t>
            </a:r>
            <a:br>
              <a:rPr lang="ru-RU" sz="3200" smtClean="0">
                <a:solidFill>
                  <a:srgbClr val="62180D"/>
                </a:solidFill>
              </a:rPr>
            </a:br>
            <a:r>
              <a:rPr lang="ru-RU" sz="3200" smtClean="0">
                <a:solidFill>
                  <a:srgbClr val="62180D"/>
                </a:solidFill>
              </a:rPr>
              <a:t/>
            </a:r>
            <a:br>
              <a:rPr lang="ru-RU" sz="3200" smtClean="0">
                <a:solidFill>
                  <a:srgbClr val="62180D"/>
                </a:solidFill>
              </a:rPr>
            </a:br>
            <a:r>
              <a:rPr lang="ru-RU" sz="3200" smtClean="0">
                <a:solidFill>
                  <a:srgbClr val="62180D"/>
                </a:solidFill>
              </a:rPr>
              <a:t/>
            </a:r>
            <a:br>
              <a:rPr lang="ru-RU" sz="3200" smtClean="0">
                <a:solidFill>
                  <a:srgbClr val="62180D"/>
                </a:solidFill>
              </a:rPr>
            </a:br>
            <a:r>
              <a:rPr lang="ru-RU" sz="3200" smtClean="0">
                <a:solidFill>
                  <a:srgbClr val="62180D"/>
                </a:solidFill>
              </a:rPr>
              <a:t/>
            </a:r>
            <a:br>
              <a:rPr lang="ru-RU" sz="3200" smtClean="0">
                <a:solidFill>
                  <a:srgbClr val="62180D"/>
                </a:solidFill>
              </a:rPr>
            </a:br>
            <a:r>
              <a:rPr lang="ru-RU" sz="3200" smtClean="0">
                <a:solidFill>
                  <a:srgbClr val="62180D"/>
                </a:solidFill>
              </a:rPr>
              <a:t/>
            </a:r>
            <a:br>
              <a:rPr lang="ru-RU" sz="3200" smtClean="0">
                <a:solidFill>
                  <a:srgbClr val="62180D"/>
                </a:solidFill>
              </a:rPr>
            </a:br>
            <a:r>
              <a:rPr lang="ru-RU" sz="3200" smtClean="0">
                <a:solidFill>
                  <a:srgbClr val="62180D"/>
                </a:solidFill>
              </a:rPr>
              <a:t>                                                                                  </a:t>
            </a:r>
          </a:p>
        </p:txBody>
      </p:sp>
      <p:pic>
        <p:nvPicPr>
          <p:cNvPr id="4096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6000" contrast="12000"/>
          </a:blip>
          <a:srcRect l="1636" t="5579" r="807" b="4379"/>
          <a:stretch>
            <a:fillRect/>
          </a:stretch>
        </p:blipFill>
        <p:spPr>
          <a:xfrm>
            <a:off x="0" y="184150"/>
            <a:ext cx="9290050" cy="6407150"/>
          </a:xfrm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9615488" y="5784850"/>
            <a:ext cx="25765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rebuchet MS" pitchFamily="34" charset="0"/>
              </a:rPr>
              <a:t>«Натюрморт</a:t>
            </a:r>
            <a:endParaRPr lang="ru-RU" sz="2400"/>
          </a:p>
          <a:p>
            <a:r>
              <a:rPr lang="ru-RU" sz="2400">
                <a:latin typeface="Trebuchet MS" pitchFamily="34" charset="0"/>
              </a:rPr>
              <a:t>из бутылок»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8475663" y="5792788"/>
            <a:ext cx="3505200" cy="546100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</a:rPr>
              <a:t>«Крестьянский стол»</a:t>
            </a:r>
          </a:p>
        </p:txBody>
      </p:sp>
      <p:pic>
        <p:nvPicPr>
          <p:cNvPr id="4198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6000" contrast="12000"/>
          </a:blip>
          <a:srcRect l="1567" t="4465" r="2713" b="2797"/>
          <a:stretch>
            <a:fillRect/>
          </a:stretch>
        </p:blipFill>
        <p:spPr>
          <a:xfrm>
            <a:off x="373063" y="444500"/>
            <a:ext cx="7900987" cy="5719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382588"/>
            <a:ext cx="8596312" cy="6169025"/>
          </a:xfrm>
        </p:spPr>
        <p:txBody>
          <a:bodyPr>
            <a:normAutofit/>
          </a:bodyPr>
          <a:lstStyle/>
          <a:p>
            <a:r>
              <a:rPr lang="ru-RU" smtClean="0">
                <a:solidFill>
                  <a:srgbClr val="62180D"/>
                </a:solidFill>
              </a:rPr>
              <a:t>Здравствуйте! </a:t>
            </a:r>
          </a:p>
          <a:p>
            <a:r>
              <a:rPr lang="ru-RU" smtClean="0">
                <a:solidFill>
                  <a:schemeClr val="tx1"/>
                </a:solidFill>
              </a:rPr>
              <a:t>На протяжении этого года я рисовала и гитары, и пианино, и барабаны, и скрипки, то есть музыкальные предметы, что одним словом музыка – это и есть моя тема. У меня имеется причина выбора именно этой темы. </a:t>
            </a:r>
          </a:p>
          <a:p>
            <a:r>
              <a:rPr lang="ru-RU" smtClean="0">
                <a:solidFill>
                  <a:schemeClr val="tx1"/>
                </a:solidFill>
              </a:rPr>
              <a:t>Как мне кажется</a:t>
            </a:r>
            <a:r>
              <a:rPr lang="ru-RU" smtClean="0">
                <a:solidFill>
                  <a:schemeClr val="tx1"/>
                </a:solidFill>
                <a:latin typeface="Arial" charset="0"/>
              </a:rPr>
              <a:t> -</a:t>
            </a:r>
            <a:r>
              <a:rPr lang="ru-RU" smtClean="0">
                <a:solidFill>
                  <a:schemeClr val="tx1"/>
                </a:solidFill>
              </a:rPr>
              <a:t> музыка создаваемая при помощи музыкальных инструментов</a:t>
            </a:r>
            <a:r>
              <a:rPr lang="ru-RU" smtClean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ru-RU" smtClean="0">
                <a:solidFill>
                  <a:schemeClr val="tx1"/>
                </a:solidFill>
              </a:rPr>
              <a:t> также как и картины создаваемые при помощи красок</a:t>
            </a:r>
            <a:r>
              <a:rPr lang="ru-RU" smtClean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ru-RU" smtClean="0">
                <a:solidFill>
                  <a:schemeClr val="tx1"/>
                </a:solidFill>
              </a:rPr>
              <a:t> отражают свою собственную историю, за которой интересно наблюдать как зрителю</a:t>
            </a:r>
            <a:r>
              <a:rPr lang="ru-RU" smtClean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ru-RU" smtClean="0">
                <a:solidFill>
                  <a:schemeClr val="tx1"/>
                </a:solidFill>
              </a:rPr>
              <a:t> так и исполнителю. В картинах и в музыке можно попытаться передать различные чувства, но если же отнестись халатно к своей работе, то вряд</a:t>
            </a:r>
            <a:r>
              <a:rPr lang="ru-RU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mtClean="0">
                <a:solidFill>
                  <a:schemeClr val="tx1"/>
                </a:solidFill>
              </a:rPr>
              <a:t>ли выйдет что-то хорошее. Этим я хочу сказать, что музыкальные предметы и процесс рисования имеет множество схожестей. По этой причине мне захотелось взять тему музыки.</a:t>
            </a:r>
          </a:p>
          <a:p>
            <a:r>
              <a:rPr lang="ru-RU" smtClean="0">
                <a:solidFill>
                  <a:schemeClr val="tx1"/>
                </a:solidFill>
              </a:rPr>
              <a:t>В своих работах я пыталась показать насколько могут быть интересны музыкальные предметы. Большинство работ я выполнила в декоративном стиле, ведь именно в этом стиле можно полностью открыть свою фантазию, благодаря различным линиям и элементам прочувствовать музыку исходящую из инструментов. На этом моменте я хотела бы перейти к самим работам.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063" y="304800"/>
            <a:ext cx="2370137" cy="1039813"/>
          </a:xfrm>
        </p:spPr>
        <p:txBody>
          <a:bodyPr/>
          <a:lstStyle/>
          <a:p>
            <a:r>
              <a:rPr lang="ru-RU" sz="2800" smtClean="0">
                <a:solidFill>
                  <a:srgbClr val="62180D"/>
                </a:solidFill>
              </a:rPr>
              <a:t>Итоговая</a:t>
            </a:r>
            <a:r>
              <a:rPr lang="ru-RU" sz="2800" smtClean="0">
                <a:solidFill>
                  <a:srgbClr val="62180D"/>
                </a:solidFill>
                <a:latin typeface="Arial" charset="0"/>
              </a:rPr>
              <a:t/>
            </a:r>
            <a:br>
              <a:rPr lang="ru-RU" sz="2800" smtClean="0">
                <a:solidFill>
                  <a:srgbClr val="62180D"/>
                </a:solidFill>
                <a:latin typeface="Arial" charset="0"/>
              </a:rPr>
            </a:br>
            <a:r>
              <a:rPr lang="ru-RU" sz="2800" smtClean="0">
                <a:solidFill>
                  <a:srgbClr val="62180D"/>
                </a:solidFill>
              </a:rPr>
              <a:t>живопись</a:t>
            </a:r>
          </a:p>
        </p:txBody>
      </p:sp>
      <p:pic>
        <p:nvPicPr>
          <p:cNvPr id="430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2777" t="8067" r="3336" b="2579"/>
          <a:stretch>
            <a:fillRect/>
          </a:stretch>
        </p:blipFill>
        <p:spPr>
          <a:xfrm>
            <a:off x="361950" y="439738"/>
            <a:ext cx="8074025" cy="5743575"/>
          </a:xfrm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9156700" y="5403850"/>
            <a:ext cx="2433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rebuchet MS" pitchFamily="34" charset="0"/>
              </a:rPr>
              <a:t>«Натюрморт с бутылками»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00" y="6154738"/>
            <a:ext cx="3208338" cy="536575"/>
          </a:xfrm>
        </p:spPr>
        <p:txBody>
          <a:bodyPr/>
          <a:lstStyle/>
          <a:p>
            <a:r>
              <a:rPr lang="ru-RU" sz="2000" smtClean="0">
                <a:solidFill>
                  <a:srgbClr val="62180D"/>
                </a:solidFill>
              </a:rPr>
              <a:t>«Романтический вечер»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6463" y="6149975"/>
            <a:ext cx="127793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62180D"/>
                </a:solidFill>
                <a:latin typeface="Trebuchet MS" pitchFamily="34" charset="0"/>
              </a:rPr>
              <a:t>«Пикник»</a:t>
            </a:r>
          </a:p>
        </p:txBody>
      </p:sp>
      <p:pic>
        <p:nvPicPr>
          <p:cNvPr id="44038" name="Picture 6" descr="IMG_08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0"/>
            <a:ext cx="4460875" cy="6092825"/>
          </a:xfrm>
          <a:prstGeom prst="rect">
            <a:avLst/>
          </a:prstGeom>
          <a:noFill/>
        </p:spPr>
      </p:pic>
      <p:pic>
        <p:nvPicPr>
          <p:cNvPr id="44039" name="Picture 7" descr="IMG_08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3713" y="0"/>
            <a:ext cx="4352925" cy="6097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9063" y="5894388"/>
            <a:ext cx="2687637" cy="566737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</a:rPr>
              <a:t>«Рукоделие»</a:t>
            </a:r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7556" t="2483" r="4967" b="3564"/>
          <a:stretch>
            <a:fillRect/>
          </a:stretch>
        </p:blipFill>
        <p:spPr>
          <a:xfrm>
            <a:off x="2641600" y="0"/>
            <a:ext cx="47529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01888"/>
            <a:ext cx="12192000" cy="1320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60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68845">
            <a:off x="6313488" y="2678113"/>
            <a:ext cx="153828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772629">
            <a:off x="3625057" y="2950369"/>
            <a:ext cx="153828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18000" contrast="24000"/>
          </a:blip>
          <a:srcRect l="2051" t="3693" b="3691"/>
          <a:stretch>
            <a:fillRect/>
          </a:stretch>
        </p:blipFill>
        <p:spPr>
          <a:xfrm>
            <a:off x="3254375" y="500063"/>
            <a:ext cx="8343900" cy="5918200"/>
          </a:xfr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>
            <a:lum bright="18000" contrast="18000"/>
            <a:grayscl/>
          </a:blip>
          <a:srcRect l="15077" t="14897" r="21742" b="19591"/>
          <a:stretch>
            <a:fillRect/>
          </a:stretch>
        </p:blipFill>
        <p:spPr bwMode="auto">
          <a:xfrm>
            <a:off x="3568700" y="3425825"/>
            <a:ext cx="21653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488950" y="549275"/>
            <a:ext cx="26130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600">
                <a:solidFill>
                  <a:srgbClr val="62180D"/>
                </a:solidFill>
                <a:latin typeface="Trebuchet MS" pitchFamily="34" charset="0"/>
              </a:rPr>
              <a:t>Зарисовки</a:t>
            </a:r>
            <a:r>
              <a:rPr lang="ru-RU" sz="3600">
                <a:solidFill>
                  <a:srgbClr val="62180D"/>
                </a:solidFill>
              </a:rPr>
              <a:t>,</a:t>
            </a:r>
            <a:br>
              <a:rPr lang="ru-RU" sz="3600">
                <a:solidFill>
                  <a:srgbClr val="62180D"/>
                </a:solidFill>
              </a:rPr>
            </a:br>
            <a:r>
              <a:rPr lang="ru-RU" sz="3600">
                <a:solidFill>
                  <a:srgbClr val="62180D"/>
                </a:solidFill>
              </a:rPr>
              <a:t>эскизы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Рисунок 4"/>
          <p:cNvPicPr>
            <a:picLocks noChangeAspect="1"/>
          </p:cNvPicPr>
          <p:nvPr/>
        </p:nvPicPr>
        <p:blipFill>
          <a:blip r:embed="rId2">
            <a:lum bright="6000" contrast="12000"/>
            <a:grayscl/>
          </a:blip>
          <a:srcRect l="2773" t="15193" r="54459" b="12067"/>
          <a:stretch>
            <a:fillRect/>
          </a:stretch>
        </p:blipFill>
        <p:spPr bwMode="auto">
          <a:xfrm>
            <a:off x="1139825" y="896938"/>
            <a:ext cx="396875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4"/>
          <p:cNvPicPr>
            <a:picLocks noChangeAspect="1"/>
          </p:cNvPicPr>
          <p:nvPr/>
        </p:nvPicPr>
        <p:blipFill>
          <a:blip r:embed="rId2">
            <a:lum bright="6000" contrast="6000"/>
            <a:grayscl/>
          </a:blip>
          <a:srcRect l="45076" t="14931" r="5624" b="10970"/>
          <a:stretch>
            <a:fillRect/>
          </a:stretch>
        </p:blipFill>
        <p:spPr bwMode="auto">
          <a:xfrm>
            <a:off x="6110288" y="1009650"/>
            <a:ext cx="43751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>
            <a:lum bright="12000" contrast="18000"/>
            <a:grayscl/>
          </a:blip>
          <a:srcRect l="15388" t="4178" r="31732" b="7294"/>
          <a:stretch>
            <a:fillRect/>
          </a:stretch>
        </p:blipFill>
        <p:spPr bwMode="auto">
          <a:xfrm>
            <a:off x="7796213" y="317500"/>
            <a:ext cx="2847975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lum bright="12000" contrast="24000"/>
          </a:blip>
          <a:srcRect l="18997" t="1921" r="32124" b="13313"/>
          <a:stretch>
            <a:fillRect/>
          </a:stretch>
        </p:blipFill>
        <p:spPr>
          <a:xfrm>
            <a:off x="4532313" y="301625"/>
            <a:ext cx="2790825" cy="6453188"/>
          </a:xfrm>
        </p:spPr>
      </p:pic>
      <p:pic>
        <p:nvPicPr>
          <p:cNvPr id="22532" name="Объект 3"/>
          <p:cNvPicPr>
            <a:picLocks noChangeAspect="1"/>
          </p:cNvPicPr>
          <p:nvPr/>
        </p:nvPicPr>
        <p:blipFill>
          <a:blip r:embed="rId4">
            <a:lum bright="12000" contrast="12000"/>
            <a:grayscl/>
          </a:blip>
          <a:srcRect l="12973" t="5019" r="33617" b="6078"/>
          <a:stretch>
            <a:fillRect/>
          </a:stretch>
        </p:blipFill>
        <p:spPr bwMode="auto">
          <a:xfrm>
            <a:off x="1284288" y="295275"/>
            <a:ext cx="2886075" cy="64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18000" contrast="18000"/>
            <a:grayscl/>
          </a:blip>
          <a:srcRect l="7762" t="6761" r="16951" b="20595"/>
          <a:stretch>
            <a:fillRect/>
          </a:stretch>
        </p:blipFill>
        <p:spPr>
          <a:xfrm>
            <a:off x="3943350" y="860425"/>
            <a:ext cx="3433763" cy="4418013"/>
          </a:xfrm>
        </p:spPr>
      </p:pic>
      <p:pic>
        <p:nvPicPr>
          <p:cNvPr id="23554" name="Рисунок 4"/>
          <p:cNvPicPr>
            <a:picLocks noChangeAspect="1"/>
          </p:cNvPicPr>
          <p:nvPr/>
        </p:nvPicPr>
        <p:blipFill>
          <a:blip r:embed="rId3">
            <a:lum bright="6000" contrast="12000"/>
          </a:blip>
          <a:srcRect l="2605" t="11761" r="54230" b="11548"/>
          <a:stretch>
            <a:fillRect/>
          </a:stretch>
        </p:blipFill>
        <p:spPr bwMode="auto">
          <a:xfrm>
            <a:off x="614363" y="1522413"/>
            <a:ext cx="2819400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/>
          <p:cNvPicPr>
            <a:picLocks noChangeAspect="1"/>
          </p:cNvPicPr>
          <p:nvPr/>
        </p:nvPicPr>
        <p:blipFill>
          <a:blip r:embed="rId4">
            <a:lum bright="6000" contrast="6000"/>
          </a:blip>
          <a:srcRect l="11548" t="44215" r="11761" b="2896"/>
          <a:stretch>
            <a:fillRect/>
          </a:stretch>
        </p:blipFill>
        <p:spPr bwMode="auto">
          <a:xfrm>
            <a:off x="7597775" y="1477963"/>
            <a:ext cx="408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18000" contrast="18000"/>
            <a:grayscl/>
          </a:blip>
          <a:srcRect l="18146" t="3069" r="26526" b="9503"/>
          <a:stretch>
            <a:fillRect/>
          </a:stretch>
        </p:blipFill>
        <p:spPr>
          <a:xfrm>
            <a:off x="2346325" y="0"/>
            <a:ext cx="3254375" cy="6858000"/>
          </a:xfrm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3">
            <a:lum bright="12000" contrast="18000"/>
            <a:grayscl/>
          </a:blip>
          <a:srcRect l="28645" t="8095" r="22052" b="4286"/>
          <a:stretch>
            <a:fillRect/>
          </a:stretch>
        </p:blipFill>
        <p:spPr bwMode="auto">
          <a:xfrm>
            <a:off x="6203950" y="107950"/>
            <a:ext cx="2798763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1638" y="309563"/>
            <a:ext cx="2674937" cy="1320800"/>
          </a:xfrm>
        </p:spPr>
        <p:txBody>
          <a:bodyPr/>
          <a:lstStyle/>
          <a:p>
            <a:pPr algn="r"/>
            <a:r>
              <a:rPr lang="ru-RU" sz="3200" smtClean="0">
                <a:solidFill>
                  <a:srgbClr val="62180D"/>
                </a:solidFill>
                <a:latin typeface="Arial" charset="0"/>
              </a:rPr>
              <a:t>Итоговые </a:t>
            </a:r>
            <a:br>
              <a:rPr lang="ru-RU" sz="3200" smtClean="0">
                <a:solidFill>
                  <a:srgbClr val="62180D"/>
                </a:solidFill>
                <a:latin typeface="Arial" charset="0"/>
              </a:rPr>
            </a:br>
            <a:r>
              <a:rPr lang="ru-RU" sz="3200" smtClean="0">
                <a:solidFill>
                  <a:srgbClr val="62180D"/>
                </a:solidFill>
              </a:rPr>
              <a:t>Композиции</a:t>
            </a: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8507413" y="5610225"/>
            <a:ext cx="24003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solidFill>
                  <a:srgbClr val="2A5010"/>
                </a:solidFill>
                <a:latin typeface="Trebuchet MS" pitchFamily="34" charset="0"/>
              </a:rPr>
              <a:t>«</a:t>
            </a:r>
            <a:r>
              <a:rPr lang="ru-RU" sz="2400">
                <a:solidFill>
                  <a:srgbClr val="2A5010"/>
                </a:solidFill>
              </a:rPr>
              <a:t>Музыкальный</a:t>
            </a:r>
            <a:br>
              <a:rPr lang="ru-RU" sz="2400">
                <a:solidFill>
                  <a:srgbClr val="2A5010"/>
                </a:solidFill>
              </a:rPr>
            </a:br>
            <a:r>
              <a:rPr lang="ru-RU" sz="2400">
                <a:solidFill>
                  <a:srgbClr val="2A5010"/>
                </a:solidFill>
              </a:rPr>
              <a:t>лабиринт</a:t>
            </a:r>
            <a:r>
              <a:rPr lang="ru-RU" sz="2400">
                <a:solidFill>
                  <a:srgbClr val="2A5010"/>
                </a:solidFill>
                <a:latin typeface="Trebuchet MS" pitchFamily="34" charset="0"/>
              </a:rPr>
              <a:t>»</a:t>
            </a:r>
          </a:p>
        </p:txBody>
      </p:sp>
      <p:pic>
        <p:nvPicPr>
          <p:cNvPr id="26629" name="Объект 3"/>
          <p:cNvPicPr>
            <a:picLocks noChangeAspect="1"/>
          </p:cNvPicPr>
          <p:nvPr/>
        </p:nvPicPr>
        <p:blipFill>
          <a:blip r:embed="rId2"/>
          <a:srcRect l="13481" t="4839" r="7381" b="5278"/>
          <a:stretch>
            <a:fillRect/>
          </a:stretch>
        </p:blipFill>
        <p:spPr bwMode="auto">
          <a:xfrm>
            <a:off x="0" y="0"/>
            <a:ext cx="803116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865688" y="5957888"/>
            <a:ext cx="2076450" cy="595312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</a:rPr>
              <a:t>«Гитара</a:t>
            </a:r>
            <a:r>
              <a:rPr lang="ru-RU" sz="240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chemeClr val="tx1"/>
                </a:solidFill>
                <a:latin typeface="Arial" charset="0"/>
              </a:rPr>
            </a:br>
            <a:r>
              <a:rPr lang="ru-RU" sz="2400" smtClean="0">
                <a:solidFill>
                  <a:schemeClr val="tx1"/>
                </a:solidFill>
              </a:rPr>
              <a:t>на мосту»</a:t>
            </a:r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5275" t="1024" r="4260" b="1268"/>
          <a:stretch>
            <a:fillRect/>
          </a:stretch>
        </p:blipFill>
        <p:spPr>
          <a:xfrm>
            <a:off x="147638" y="131763"/>
            <a:ext cx="4535487" cy="6581775"/>
          </a:xfrm>
        </p:spPr>
      </p:pic>
      <p:pic>
        <p:nvPicPr>
          <p:cNvPr id="27652" name="Объект 3"/>
          <p:cNvPicPr>
            <a:picLocks noChangeAspect="1"/>
          </p:cNvPicPr>
          <p:nvPr/>
        </p:nvPicPr>
        <p:blipFill>
          <a:blip r:embed="rId3">
            <a:lum bright="6000" contrast="6000"/>
          </a:blip>
          <a:srcRect l="7991" t="5879" r="11508" b="4745"/>
          <a:stretch>
            <a:fillRect/>
          </a:stretch>
        </p:blipFill>
        <p:spPr bwMode="auto">
          <a:xfrm>
            <a:off x="7937500" y="280988"/>
            <a:ext cx="388778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315075" y="350838"/>
            <a:ext cx="142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ru-RU" sz="2400"/>
              <a:t>«Лютня»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464</TotalTime>
  <Words>227</Words>
  <Application>Microsoft Office PowerPoint</Application>
  <PresentationFormat>Произвольный</PresentationFormat>
  <Paragraphs>36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23</vt:i4>
      </vt:variant>
    </vt:vector>
  </HeadingPairs>
  <TitlesOfParts>
    <vt:vector size="45" baseType="lpstr">
      <vt:lpstr>Trebuchet MS</vt:lpstr>
      <vt:lpstr>Arial</vt:lpstr>
      <vt:lpstr>Wingdings 3</vt:lpstr>
      <vt:lpstr>Calibri</vt:lpstr>
      <vt:lpstr>Times New Roman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Аспект</vt:lpstr>
      <vt:lpstr>Дипломная работа «Музыка»</vt:lpstr>
      <vt:lpstr>Слайд 2</vt:lpstr>
      <vt:lpstr>Слайд 3</vt:lpstr>
      <vt:lpstr>Слайд 4</vt:lpstr>
      <vt:lpstr>Слайд 5</vt:lpstr>
      <vt:lpstr>Слайд 6</vt:lpstr>
      <vt:lpstr>Слайд 7</vt:lpstr>
      <vt:lpstr>Итоговые  Композиции</vt:lpstr>
      <vt:lpstr>«Гитара на мосту»</vt:lpstr>
      <vt:lpstr>«Искажение»</vt:lpstr>
      <vt:lpstr>«Игра на скрипке»</vt:lpstr>
      <vt:lpstr>«Аура  балалайки»</vt:lpstr>
      <vt:lpstr>«Инструментальный концерт»</vt:lpstr>
      <vt:lpstr>«Разбитые мечты»</vt:lpstr>
      <vt:lpstr>«Одиночество»</vt:lpstr>
      <vt:lpstr>«Осенняя мелодия»</vt:lpstr>
      <vt:lpstr>«Подготовка к концерту»</vt:lpstr>
      <vt:lpstr>Итоговый рисунок                                                                                       </vt:lpstr>
      <vt:lpstr>«Крестьянский стол»</vt:lpstr>
      <vt:lpstr>Итоговая живопись</vt:lpstr>
      <vt:lpstr>«Романтический вечер»</vt:lpstr>
      <vt:lpstr>«Рукоделие»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«Музыкальные предметы»</dc:title>
  <dc:creator>moito</dc:creator>
  <cp:lastModifiedBy>NickOn</cp:lastModifiedBy>
  <cp:revision>29</cp:revision>
  <dcterms:created xsi:type="dcterms:W3CDTF">2020-05-18T09:15:49Z</dcterms:created>
  <dcterms:modified xsi:type="dcterms:W3CDTF">2020-05-23T14:14:14Z</dcterms:modified>
</cp:coreProperties>
</file>