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61" r:id="rId5"/>
    <p:sldId id="259" r:id="rId6"/>
    <p:sldId id="262" r:id="rId7"/>
    <p:sldId id="263" r:id="rId8"/>
    <p:sldId id="269" r:id="rId9"/>
    <p:sldId id="264" r:id="rId10"/>
    <p:sldId id="266" r:id="rId11"/>
    <p:sldId id="299" r:id="rId12"/>
    <p:sldId id="267" r:id="rId13"/>
    <p:sldId id="260" r:id="rId14"/>
    <p:sldId id="300" r:id="rId15"/>
    <p:sldId id="301" r:id="rId16"/>
    <p:sldId id="302" r:id="rId17"/>
    <p:sldId id="303" r:id="rId18"/>
    <p:sldId id="304" r:id="rId19"/>
    <p:sldId id="270" r:id="rId20"/>
    <p:sldId id="273" r:id="rId21"/>
    <p:sldId id="272" r:id="rId22"/>
    <p:sldId id="275" r:id="rId23"/>
    <p:sldId id="274" r:id="rId24"/>
    <p:sldId id="276" r:id="rId25"/>
    <p:sldId id="277" r:id="rId26"/>
    <p:sldId id="279" r:id="rId27"/>
    <p:sldId id="278" r:id="rId28"/>
    <p:sldId id="289" r:id="rId29"/>
    <p:sldId id="285" r:id="rId30"/>
    <p:sldId id="280" r:id="rId31"/>
    <p:sldId id="282" r:id="rId32"/>
    <p:sldId id="284" r:id="rId33"/>
    <p:sldId id="286" r:id="rId34"/>
    <p:sldId id="305" r:id="rId35"/>
    <p:sldId id="287" r:id="rId36"/>
    <p:sldId id="281" r:id="rId37"/>
    <p:sldId id="283" r:id="rId38"/>
    <p:sldId id="296" r:id="rId39"/>
    <p:sldId id="294" r:id="rId40"/>
    <p:sldId id="293" r:id="rId41"/>
    <p:sldId id="295" r:id="rId42"/>
    <p:sldId id="297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EFA2FC"/>
    <a:srgbClr val="660066"/>
    <a:srgbClr val="975915"/>
    <a:srgbClr val="E08520"/>
    <a:srgbClr val="A307BD"/>
    <a:srgbClr val="C007DF"/>
    <a:srgbClr val="F596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829690-5ED7-4CAA-AA59-751EFFEF4C05}" v="252" dt="2020-05-20T07:08:14.7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5" d="100"/>
          <a:sy n="45" d="100"/>
        </p:scale>
        <p:origin x="42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ED829690-5ED7-4CAA-AA59-751EFFEF4C05}"/>
    <pc:docChg chg="addSld delSld modSld">
      <pc:chgData name="" userId="" providerId="" clId="Web-{ED829690-5ED7-4CAA-AA59-751EFFEF4C05}" dt="2020-05-20T07:08:14.700" v="253" actId="20577"/>
      <pc:docMkLst>
        <pc:docMk/>
      </pc:docMkLst>
      <pc:sldChg chg="modSp">
        <pc:chgData name="" userId="" providerId="" clId="Web-{ED829690-5ED7-4CAA-AA59-751EFFEF4C05}" dt="2020-05-20T06:20:59.494" v="8" actId="20577"/>
        <pc:sldMkLst>
          <pc:docMk/>
          <pc:sldMk cId="1889948895" sldId="257"/>
        </pc:sldMkLst>
        <pc:spChg chg="mod">
          <ac:chgData name="" userId="" providerId="" clId="Web-{ED829690-5ED7-4CAA-AA59-751EFFEF4C05}" dt="2020-05-20T06:20:59.494" v="8" actId="20577"/>
          <ac:spMkLst>
            <pc:docMk/>
            <pc:sldMk cId="1889948895" sldId="257"/>
            <ac:spMk id="3" creationId="{00000000-0000-0000-0000-000000000000}"/>
          </ac:spMkLst>
        </pc:spChg>
      </pc:sldChg>
      <pc:sldChg chg="modSp">
        <pc:chgData name="" userId="" providerId="" clId="Web-{ED829690-5ED7-4CAA-AA59-751EFFEF4C05}" dt="2020-05-20T06:29:48.700" v="141" actId="20577"/>
        <pc:sldMkLst>
          <pc:docMk/>
          <pc:sldMk cId="4235047933" sldId="258"/>
        </pc:sldMkLst>
        <pc:spChg chg="mod">
          <ac:chgData name="" userId="" providerId="" clId="Web-{ED829690-5ED7-4CAA-AA59-751EFFEF4C05}" dt="2020-05-20T06:29:48.700" v="141" actId="20577"/>
          <ac:spMkLst>
            <pc:docMk/>
            <pc:sldMk cId="4235047933" sldId="258"/>
            <ac:spMk id="3" creationId="{00000000-0000-0000-0000-000000000000}"/>
          </ac:spMkLst>
        </pc:spChg>
      </pc:sldChg>
      <pc:sldChg chg="del">
        <pc:chgData name="" userId="" providerId="" clId="Web-{ED829690-5ED7-4CAA-AA59-751EFFEF4C05}" dt="2020-05-20T06:32:35.018" v="143"/>
        <pc:sldMkLst>
          <pc:docMk/>
          <pc:sldMk cId="175132833" sldId="265"/>
        </pc:sldMkLst>
      </pc:sldChg>
      <pc:sldChg chg="del">
        <pc:chgData name="" userId="" providerId="" clId="Web-{ED829690-5ED7-4CAA-AA59-751EFFEF4C05}" dt="2020-05-20T06:32:43.253" v="144"/>
        <pc:sldMkLst>
          <pc:docMk/>
          <pc:sldMk cId="1508027444" sldId="268"/>
        </pc:sldMkLst>
      </pc:sldChg>
      <pc:sldChg chg="modSp">
        <pc:chgData name="" userId="" providerId="" clId="Web-{ED829690-5ED7-4CAA-AA59-751EFFEF4C05}" dt="2020-05-20T06:46:58.173" v="234" actId="20577"/>
        <pc:sldMkLst>
          <pc:docMk/>
          <pc:sldMk cId="575829982" sldId="270"/>
        </pc:sldMkLst>
        <pc:spChg chg="mod">
          <ac:chgData name="" userId="" providerId="" clId="Web-{ED829690-5ED7-4CAA-AA59-751EFFEF4C05}" dt="2020-05-20T06:46:58.173" v="234" actId="20577"/>
          <ac:spMkLst>
            <pc:docMk/>
            <pc:sldMk cId="575829982" sldId="270"/>
            <ac:spMk id="3" creationId="{00000000-0000-0000-0000-000000000000}"/>
          </ac:spMkLst>
        </pc:spChg>
      </pc:sldChg>
      <pc:sldChg chg="del">
        <pc:chgData name="" userId="" providerId="" clId="Web-{ED829690-5ED7-4CAA-AA59-751EFFEF4C05}" dt="2020-05-20T06:35:17.711" v="150"/>
        <pc:sldMkLst>
          <pc:docMk/>
          <pc:sldMk cId="1783901581" sldId="271"/>
        </pc:sldMkLst>
      </pc:sldChg>
      <pc:sldChg chg="modSp">
        <pc:chgData name="" userId="" providerId="" clId="Web-{ED829690-5ED7-4CAA-AA59-751EFFEF4C05}" dt="2020-05-20T06:58:02.367" v="242" actId="20577"/>
        <pc:sldMkLst>
          <pc:docMk/>
          <pc:sldMk cId="1006768209" sldId="296"/>
        </pc:sldMkLst>
        <pc:spChg chg="mod">
          <ac:chgData name="" userId="" providerId="" clId="Web-{ED829690-5ED7-4CAA-AA59-751EFFEF4C05}" dt="2020-05-20T06:58:02.367" v="242" actId="20577"/>
          <ac:spMkLst>
            <pc:docMk/>
            <pc:sldMk cId="1006768209" sldId="296"/>
            <ac:spMk id="2" creationId="{00000000-0000-0000-0000-000000000000}"/>
          </ac:spMkLst>
        </pc:spChg>
      </pc:sldChg>
      <pc:sldChg chg="modSp">
        <pc:chgData name="" userId="" providerId="" clId="Web-{ED829690-5ED7-4CAA-AA59-751EFFEF4C05}" dt="2020-05-20T07:08:14.700" v="252" actId="20577"/>
        <pc:sldMkLst>
          <pc:docMk/>
          <pc:sldMk cId="1348546059" sldId="297"/>
        </pc:sldMkLst>
        <pc:spChg chg="mod">
          <ac:chgData name="" userId="" providerId="" clId="Web-{ED829690-5ED7-4CAA-AA59-751EFFEF4C05}" dt="2020-05-20T07:08:14.700" v="252" actId="20577"/>
          <ac:spMkLst>
            <pc:docMk/>
            <pc:sldMk cId="1348546059" sldId="297"/>
            <ac:spMk id="6" creationId="{00000000-0000-0000-0000-000000000000}"/>
          </ac:spMkLst>
        </pc:spChg>
      </pc:sldChg>
      <pc:sldChg chg="add replId">
        <pc:chgData name="" userId="" providerId="" clId="Web-{ED829690-5ED7-4CAA-AA59-751EFFEF4C05}" dt="2020-05-20T06:35:02.242" v="149"/>
        <pc:sldMkLst>
          <pc:docMk/>
          <pc:sldMk cId="506346112" sldId="299"/>
        </pc:sldMkLst>
      </pc:sldChg>
      <pc:sldChg chg="new del">
        <pc:chgData name="" userId="" providerId="" clId="Web-{ED829690-5ED7-4CAA-AA59-751EFFEF4C05}" dt="2020-05-20T06:34:48.273" v="148"/>
        <pc:sldMkLst>
          <pc:docMk/>
          <pc:sldMk cId="2998410320" sldId="299"/>
        </pc:sldMkLst>
      </pc:sldChg>
      <pc:sldChg chg="add del replId">
        <pc:chgData name="" userId="" providerId="" clId="Web-{ED829690-5ED7-4CAA-AA59-751EFFEF4C05}" dt="2020-05-20T06:34:31.866" v="147"/>
        <pc:sldMkLst>
          <pc:docMk/>
          <pc:sldMk cId="706409847" sldId="30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DCCF6F-FFAB-4B2D-BA2D-899FB6E699A0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40F67-07AC-456A-A9E5-A5C8B32E5E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190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40F67-07AC-456A-A9E5-A5C8B32E5E8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547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40F67-07AC-456A-A9E5-A5C8B32E5E85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231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40F67-07AC-456A-A9E5-A5C8B32E5E85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418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CAE75-8AA7-4B85-9768-3AB94CB80525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B978-6B15-4EBB-BD17-3170AC0E09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621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CAE75-8AA7-4B85-9768-3AB94CB80525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B978-6B15-4EBB-BD17-3170AC0E09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010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CAE75-8AA7-4B85-9768-3AB94CB80525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B978-6B15-4EBB-BD17-3170AC0E09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75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CAE75-8AA7-4B85-9768-3AB94CB80525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B978-6B15-4EBB-BD17-3170AC0E09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863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CAE75-8AA7-4B85-9768-3AB94CB80525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B978-6B15-4EBB-BD17-3170AC0E09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55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CAE75-8AA7-4B85-9768-3AB94CB80525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B978-6B15-4EBB-BD17-3170AC0E09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498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CAE75-8AA7-4B85-9768-3AB94CB80525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B978-6B15-4EBB-BD17-3170AC0E09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562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CAE75-8AA7-4B85-9768-3AB94CB80525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B978-6B15-4EBB-BD17-3170AC0E09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762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CAE75-8AA7-4B85-9768-3AB94CB80525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B978-6B15-4EBB-BD17-3170AC0E09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814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CAE75-8AA7-4B85-9768-3AB94CB80525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B978-6B15-4EBB-BD17-3170AC0E09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495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CAE75-8AA7-4B85-9768-3AB94CB80525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B978-6B15-4EBB-BD17-3170AC0E09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842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6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CAE75-8AA7-4B85-9768-3AB94CB80525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BB978-6B15-4EBB-BD17-3170AC0E09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728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4504" y="5279923"/>
            <a:ext cx="10209933" cy="530942"/>
          </a:xfrm>
        </p:spPr>
        <p:txBody>
          <a:bodyPr>
            <a:normAutofit/>
          </a:bodyPr>
          <a:lstStyle/>
          <a:p>
            <a:r>
              <a:rPr lang="ru-RU" sz="3200" i="1" dirty="0">
                <a:solidFill>
                  <a:srgbClr val="006600"/>
                </a:solidFill>
                <a:latin typeface="Georgia" panose="02040502050405020303" pitchFamily="18" charset="0"/>
              </a:rPr>
              <a:t>Графченко Любовь, 14 лет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6046838"/>
            <a:ext cx="9144000" cy="646061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Преподаватель Гузенина  Оксана Ивановна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160" y="403125"/>
            <a:ext cx="3480619" cy="464082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53672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3391" y="6469038"/>
            <a:ext cx="7806520" cy="259308"/>
          </a:xfrm>
        </p:spPr>
        <p:txBody>
          <a:bodyPr>
            <a:noAutofit/>
          </a:bodyPr>
          <a:lstStyle/>
          <a:p>
            <a:pPr algn="ctr"/>
            <a:r>
              <a:rPr lang="ru-RU" sz="2800" i="1" dirty="0">
                <a:latin typeface="Georgia" panose="02040502050405020303" pitchFamily="18" charset="0"/>
              </a:rPr>
              <a:t>         Натюрморт на фоне подрамников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023" y="149061"/>
            <a:ext cx="4544702" cy="6319977"/>
          </a:xfrm>
          <a:ln>
            <a:solidFill>
              <a:srgbClr val="A307BD"/>
            </a:solidFill>
          </a:ln>
        </p:spPr>
      </p:pic>
    </p:spTree>
    <p:extLst>
      <p:ext uri="{BB962C8B-B14F-4D97-AF65-F5344CB8AC3E}">
        <p14:creationId xmlns:p14="http://schemas.microsoft.com/office/powerpoint/2010/main" val="542963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8908" y="5126181"/>
            <a:ext cx="6373091" cy="1534471"/>
          </a:xfrm>
        </p:spPr>
        <p:txBody>
          <a:bodyPr>
            <a:normAutofit/>
          </a:bodyPr>
          <a:lstStyle/>
          <a:p>
            <a:r>
              <a:rPr lang="ru-RU" sz="3200" i="1" dirty="0">
                <a:latin typeface="Georgia" panose="02040502050405020303" pitchFamily="18" charset="0"/>
              </a:rPr>
              <a:t>Натюрморт с пшеничными колосьями на фоне батика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17" y="194838"/>
            <a:ext cx="4624363" cy="6465815"/>
          </a:xfr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06346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7510" y="6509982"/>
            <a:ext cx="7371919" cy="348018"/>
          </a:xfrm>
        </p:spPr>
        <p:txBody>
          <a:bodyPr>
            <a:noAutofit/>
          </a:bodyPr>
          <a:lstStyle/>
          <a:p>
            <a:r>
              <a:rPr lang="ru-RU" sz="3200" i="1" dirty="0">
                <a:solidFill>
                  <a:prstClr val="black"/>
                </a:solidFill>
                <a:latin typeface="Georgia" panose="02040502050405020303" pitchFamily="18" charset="0"/>
              </a:rPr>
              <a:t>      Натюрморт со старой кружкой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40674"/>
            <a:ext cx="8557146" cy="6259908"/>
          </a:xfrm>
          <a:ln>
            <a:solidFill>
              <a:srgbClr val="A307BD"/>
            </a:solidFill>
          </a:ln>
        </p:spPr>
      </p:pic>
    </p:spTree>
    <p:extLst>
      <p:ext uri="{BB962C8B-B14F-4D97-AF65-F5344CB8AC3E}">
        <p14:creationId xmlns:p14="http://schemas.microsoft.com/office/powerpoint/2010/main" val="266586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65325" y="5964071"/>
            <a:ext cx="3888474" cy="736231"/>
          </a:xfrm>
        </p:spPr>
        <p:txBody>
          <a:bodyPr>
            <a:normAutofit/>
          </a:bodyPr>
          <a:lstStyle/>
          <a:p>
            <a:r>
              <a:rPr lang="ru-RU" sz="3200" i="1" dirty="0">
                <a:latin typeface="Georgia" panose="02040502050405020303" pitchFamily="18" charset="0"/>
              </a:rPr>
              <a:t>Зарисовка класса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284" y="186820"/>
            <a:ext cx="4829175" cy="6513482"/>
          </a:xfrm>
          <a:ln>
            <a:solidFill>
              <a:srgbClr val="A307BD"/>
            </a:solidFill>
          </a:ln>
        </p:spPr>
      </p:pic>
    </p:spTree>
    <p:extLst>
      <p:ext uri="{BB962C8B-B14F-4D97-AF65-F5344CB8AC3E}">
        <p14:creationId xmlns:p14="http://schemas.microsoft.com/office/powerpoint/2010/main" val="688489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5201" y="5715000"/>
            <a:ext cx="4309999" cy="826477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Georgia" panose="02040502050405020303" pitchFamily="18" charset="0"/>
              </a:rPr>
              <a:t>Рисунок с натуры</a:t>
            </a:r>
            <a:endParaRPr lang="ru-RU" sz="3200" dirty="0"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23067" y="2438399"/>
            <a:ext cx="3386666" cy="37385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168" y="194038"/>
            <a:ext cx="4858933" cy="652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992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8338" y="6049107"/>
            <a:ext cx="4425461" cy="616443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Georgia" panose="02040502050405020303" pitchFamily="18" charset="0"/>
              </a:rPr>
              <a:t>Зарисовка в классе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156" y="227616"/>
            <a:ext cx="4968671" cy="643793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69688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10754" y="5416061"/>
            <a:ext cx="3552092" cy="949569"/>
          </a:xfrm>
        </p:spPr>
        <p:txBody>
          <a:bodyPr>
            <a:normAutofit fontScale="90000"/>
          </a:bodyPr>
          <a:lstStyle/>
          <a:p>
            <a:r>
              <a:rPr lang="ru-RU" sz="3200" i="1" dirty="0">
                <a:solidFill>
                  <a:prstClr val="black"/>
                </a:solidFill>
                <a:latin typeface="Georgia" panose="02040502050405020303" pitchFamily="18" charset="0"/>
              </a:rPr>
              <a:t>Столетник </a:t>
            </a:r>
            <a:br>
              <a:rPr lang="ru-RU" sz="3200" i="1" dirty="0">
                <a:solidFill>
                  <a:prstClr val="black"/>
                </a:solidFill>
                <a:latin typeface="Georgia" panose="02040502050405020303" pitchFamily="18" charset="0"/>
              </a:rPr>
            </a:br>
            <a:r>
              <a:rPr lang="ru-RU" sz="3200" i="1" dirty="0">
                <a:solidFill>
                  <a:prstClr val="black"/>
                </a:solidFill>
                <a:latin typeface="Georgia" panose="02040502050405020303" pitchFamily="18" charset="0"/>
              </a:rPr>
              <a:t>и денежное дерево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5461" y="205452"/>
            <a:ext cx="4958861" cy="655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170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5323" y="6260123"/>
            <a:ext cx="7737231" cy="597877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Georgia" panose="02040502050405020303" pitchFamily="18" charset="0"/>
              </a:rPr>
              <a:t>Натюрморт с  драценой и шиповником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2995" y="541948"/>
            <a:ext cx="8354733" cy="571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8177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11816" y="5943600"/>
            <a:ext cx="4815269" cy="4571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i="1" dirty="0">
                <a:solidFill>
                  <a:prstClr val="black"/>
                </a:solidFill>
                <a:latin typeface="Georgia" panose="02040502050405020303" pitchFamily="18" charset="0"/>
              </a:rPr>
              <a:t>Натюрморт с бутылкой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414" y="187638"/>
            <a:ext cx="4529529" cy="649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935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7324" y="1148861"/>
            <a:ext cx="5896708" cy="1453661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                     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Живопись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21406129">
            <a:off x="3547402" y="6162821"/>
            <a:ext cx="8376373" cy="9133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dirty="0"/>
              <a:t>	</a:t>
            </a:r>
            <a:endParaRPr lang="ru-RU" i="1" dirty="0">
              <a:solidFill>
                <a:srgbClr val="006600"/>
              </a:solidFill>
              <a:latin typeface="Georgia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0520" y="4450080"/>
            <a:ext cx="11704320" cy="1771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800" i="1" dirty="0" smtClean="0">
                <a:solidFill>
                  <a:srgbClr val="006600"/>
                </a:solidFill>
                <a:latin typeface="Georgia" panose="02040502050405020303" pitchFamily="18" charset="0"/>
              </a:rPr>
              <a:t>         К </a:t>
            </a:r>
            <a:r>
              <a:rPr lang="ru-RU" sz="2800" i="1" dirty="0">
                <a:solidFill>
                  <a:srgbClr val="006600"/>
                </a:solidFill>
                <a:latin typeface="Georgia" panose="02040502050405020303" pitchFamily="18" charset="0"/>
              </a:rPr>
              <a:t>сожалению у меня мало представлено здесь работ. 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800" i="1" dirty="0">
                <a:solidFill>
                  <a:srgbClr val="006600"/>
                </a:solidFill>
                <a:latin typeface="Georgia" panose="02040502050405020303" pitchFamily="18" charset="0"/>
              </a:rPr>
              <a:t>         Многие удачные работы я раздарила своим друзьям и родственникам, </a:t>
            </a:r>
            <a:r>
              <a:rPr lang="ru-RU" sz="2800" i="1" dirty="0" smtClean="0">
                <a:solidFill>
                  <a:srgbClr val="006600"/>
                </a:solidFill>
                <a:latin typeface="Georgia" panose="02040502050405020303" pitchFamily="18" charset="0"/>
              </a:rPr>
              <a:t>некоторые </a:t>
            </a:r>
            <a:r>
              <a:rPr lang="ru-RU" sz="2800" i="1" dirty="0">
                <a:solidFill>
                  <a:srgbClr val="006600"/>
                </a:solidFill>
                <a:latin typeface="Georgia" panose="02040502050405020303" pitchFamily="18" charset="0"/>
              </a:rPr>
              <a:t>из работ отправлялись на конкурсы. </a:t>
            </a:r>
            <a:r>
              <a:rPr lang="ru-RU" sz="2800" i="1" dirty="0" smtClean="0">
                <a:solidFill>
                  <a:srgbClr val="006600"/>
                </a:solidFill>
                <a:latin typeface="Georgia" panose="02040502050405020303" pitchFamily="18" charset="0"/>
              </a:rPr>
              <a:t>Представляю Вашему вниманию лучшие из оставшихся работ.</a:t>
            </a:r>
            <a:endParaRPr lang="ru-RU" sz="2800" i="1" dirty="0">
              <a:solidFill>
                <a:srgbClr val="0066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829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0133" y="592668"/>
            <a:ext cx="11971867" cy="60113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dirty="0"/>
              <a:t>	</a:t>
            </a:r>
            <a:r>
              <a:rPr lang="ru-RU" sz="3200" i="1" dirty="0">
                <a:latin typeface="Georgia"/>
              </a:rPr>
              <a:t>Я, Графченко Люба, поступила в детскую художественную  школу в 7 лет к преподавателю Сергеевой Елене Васильевне. Она многому научила меня, была для меня  учителем, старшим другом и наставником.</a:t>
            </a:r>
          </a:p>
          <a:p>
            <a:pPr marL="0" indent="0">
              <a:buNone/>
            </a:pPr>
            <a:r>
              <a:rPr lang="ru-RU" sz="3200" i="1" dirty="0">
                <a:latin typeface="Georgia" panose="02040502050405020303" pitchFamily="18" charset="0"/>
              </a:rPr>
              <a:t> 	Первые годы мне очень нравилось ходить в школу и каждый день узнавать что-то новое, писать картины, лепить из глины, слушать лекции по мировой художественной культуре, о творчестве художников, скульпторов, архитекторов. </a:t>
            </a:r>
          </a:p>
          <a:p>
            <a:pPr marL="0" indent="0">
              <a:buNone/>
            </a:pPr>
            <a:r>
              <a:rPr lang="ru-RU" sz="3200" i="1" dirty="0">
                <a:latin typeface="Georgia" panose="02040502050405020303" pitchFamily="18" charset="0"/>
              </a:rPr>
              <a:t>	Последние 2 года моим преподавателем была Гузенина Оксана Ивановна, которая поверила в меня, помогла мне остаться в школе и подготовится к этой защите.</a:t>
            </a:r>
          </a:p>
        </p:txBody>
      </p:sp>
    </p:spTree>
    <p:extLst>
      <p:ext uri="{BB962C8B-B14F-4D97-AF65-F5344CB8AC3E}">
        <p14:creationId xmlns:p14="http://schemas.microsoft.com/office/powerpoint/2010/main" val="1889948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5957455"/>
            <a:ext cx="4878095" cy="690506"/>
          </a:xfrm>
        </p:spPr>
        <p:txBody>
          <a:bodyPr>
            <a:normAutofit fontScale="90000"/>
          </a:bodyPr>
          <a:lstStyle/>
          <a:p>
            <a:r>
              <a:rPr lang="ru-RU" sz="3200" i="1" dirty="0">
                <a:latin typeface="Georgia" panose="02040502050405020303" pitchFamily="18" charset="0"/>
              </a:rPr>
              <a:t>Натюрморт с лимоном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5" y="161925"/>
            <a:ext cx="6023585" cy="6486037"/>
          </a:xfr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73354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6563359" y="5697415"/>
            <a:ext cx="4749410" cy="1016871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>
                <a:latin typeface="Georgia" panose="02040502050405020303" pitchFamily="18" charset="0"/>
              </a:rPr>
              <a:t> </a:t>
            </a:r>
            <a:r>
              <a:rPr lang="ru-RU" sz="3100" i="1" dirty="0">
                <a:latin typeface="Georgia" panose="02040502050405020303" pitchFamily="18" charset="0"/>
              </a:rPr>
              <a:t>Натюрморт</a:t>
            </a:r>
            <a:br>
              <a:rPr lang="ru-RU" sz="3100" i="1" dirty="0">
                <a:latin typeface="Georgia" panose="02040502050405020303" pitchFamily="18" charset="0"/>
              </a:rPr>
            </a:br>
            <a:r>
              <a:rPr lang="ru-RU" sz="3100" i="1" dirty="0">
                <a:latin typeface="Georgia" panose="02040502050405020303" pitchFamily="18" charset="0"/>
              </a:rPr>
              <a:t> в коричневых тонах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37" y="182243"/>
            <a:ext cx="4571999" cy="6532043"/>
          </a:xfr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296497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72667" y="5514109"/>
            <a:ext cx="6159115" cy="1032448"/>
          </a:xfrm>
        </p:spPr>
        <p:txBody>
          <a:bodyPr>
            <a:normAutofit/>
          </a:bodyPr>
          <a:lstStyle/>
          <a:p>
            <a:pPr algn="ctr"/>
            <a:r>
              <a:rPr lang="ru-RU" sz="3200" i="1" dirty="0">
                <a:latin typeface="Georgia" panose="02040502050405020303" pitchFamily="18" charset="0"/>
              </a:rPr>
              <a:t>Натюрморт на фоне батика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47" y="182245"/>
            <a:ext cx="4770120" cy="6364312"/>
          </a:xfrm>
        </p:spPr>
      </p:pic>
    </p:spTree>
    <p:extLst>
      <p:ext uri="{BB962C8B-B14F-4D97-AF65-F5344CB8AC3E}">
        <p14:creationId xmlns:p14="http://schemas.microsoft.com/office/powerpoint/2010/main" val="34824285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5333999"/>
            <a:ext cx="5689600" cy="1433523"/>
          </a:xfrm>
        </p:spPr>
        <p:txBody>
          <a:bodyPr>
            <a:normAutofit/>
          </a:bodyPr>
          <a:lstStyle/>
          <a:p>
            <a:pPr algn="ctr"/>
            <a:r>
              <a:rPr lang="ru-RU" sz="3600" i="1" dirty="0">
                <a:latin typeface="Georgia" panose="02040502050405020303" pitchFamily="18" charset="0"/>
              </a:rPr>
              <a:t>Синяя лейка с подсолнухами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666" y="182243"/>
            <a:ext cx="4665659" cy="6585279"/>
          </a:xfr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34462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745" y="6258558"/>
            <a:ext cx="11717255" cy="599441"/>
          </a:xfrm>
        </p:spPr>
        <p:txBody>
          <a:bodyPr>
            <a:normAutofit/>
          </a:bodyPr>
          <a:lstStyle/>
          <a:p>
            <a:pPr algn="ctr"/>
            <a:r>
              <a:rPr lang="ru-RU" sz="3200" i="1" dirty="0">
                <a:latin typeface="Georgia" panose="02040502050405020303" pitchFamily="18" charset="0"/>
              </a:rPr>
              <a:t>Натюрморт со старой кружкой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351" y="443863"/>
            <a:ext cx="8072041" cy="5814695"/>
          </a:xfr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642391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5527" y="5994400"/>
            <a:ext cx="4017818" cy="863600"/>
          </a:xfrm>
        </p:spPr>
        <p:txBody>
          <a:bodyPr>
            <a:normAutofit/>
          </a:bodyPr>
          <a:lstStyle/>
          <a:p>
            <a:r>
              <a:rPr lang="ru-RU" sz="3600" i="1" dirty="0">
                <a:latin typeface="Georgia" panose="02040502050405020303" pitchFamily="18" charset="0"/>
              </a:rPr>
              <a:t>Яблоки в траве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18" y="415205"/>
            <a:ext cx="8081410" cy="5579195"/>
          </a:xfr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897489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3681" y="5514109"/>
            <a:ext cx="4065270" cy="997527"/>
          </a:xfrm>
        </p:spPr>
        <p:txBody>
          <a:bodyPr>
            <a:normAutofit/>
          </a:bodyPr>
          <a:lstStyle/>
          <a:p>
            <a:r>
              <a:rPr lang="ru-RU" sz="3600" i="1" dirty="0">
                <a:latin typeface="Georgia" panose="02040502050405020303" pitchFamily="18" charset="0"/>
              </a:rPr>
              <a:t>Молодое деревце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974" y="140334"/>
            <a:ext cx="4222606" cy="6570939"/>
          </a:xfr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068285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42000" y="5892800"/>
            <a:ext cx="4936835" cy="758178"/>
          </a:xfrm>
        </p:spPr>
        <p:txBody>
          <a:bodyPr>
            <a:normAutofit fontScale="90000"/>
          </a:bodyPr>
          <a:lstStyle/>
          <a:p>
            <a:r>
              <a:rPr lang="ru-RU" sz="3200" i="1" dirty="0" smtClean="0">
                <a:latin typeface="Georgia" panose="02040502050405020303" pitchFamily="18" charset="0"/>
              </a:rPr>
              <a:t>Ожидание (вид из класса).</a:t>
            </a:r>
            <a:endParaRPr lang="ru-RU" sz="3200" i="1" dirty="0">
              <a:latin typeface="Georgia" panose="020405020504050203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99" y="220343"/>
            <a:ext cx="4452967" cy="6430635"/>
          </a:xfr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069643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3360" y="365125"/>
            <a:ext cx="4531360" cy="2317115"/>
          </a:xfrm>
        </p:spPr>
        <p:txBody>
          <a:bodyPr>
            <a:normAutofit/>
          </a:bodyPr>
          <a:lstStyle/>
          <a:p>
            <a:r>
              <a:rPr lang="ru-RU" sz="6000" dirty="0">
                <a:solidFill>
                  <a:srgbClr val="E08520"/>
                </a:solidFill>
                <a:latin typeface="Georgia" panose="02040502050405020303" pitchFamily="18" charset="0"/>
              </a:rPr>
              <a:t> </a:t>
            </a:r>
            <a:r>
              <a:rPr lang="ru-RU" sz="6000" dirty="0">
                <a:solidFill>
                  <a:srgbClr val="00B050"/>
                </a:solidFill>
                <a:latin typeface="Georgia" panose="02040502050405020303" pitchFamily="18" charset="0"/>
              </a:rPr>
              <a:t>Рисунок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203510"/>
            <a:ext cx="12192000" cy="1973452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  <a:p>
            <a:pPr marL="457200" lvl="1" indent="0">
              <a:buNone/>
            </a:pPr>
            <a:r>
              <a:rPr lang="ru-RU" sz="3900" i="1" dirty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   </a:t>
            </a:r>
            <a:r>
              <a:rPr lang="ru-RU" sz="3900" i="1" dirty="0" smtClean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      </a:t>
            </a:r>
            <a:r>
              <a:rPr lang="ru-RU" sz="3900" i="1" dirty="0" smtClean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Я </a:t>
            </a:r>
            <a:r>
              <a:rPr lang="ru-RU" sz="3900" i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всегда любила рисовать карандашом</a:t>
            </a:r>
            <a:r>
              <a:rPr lang="ru-RU" sz="3900" i="1" dirty="0" smtClean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.  </a:t>
            </a:r>
            <a:r>
              <a:rPr lang="ru-RU" sz="3900" i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Особенно мне нравится рисовать натюрморты со старинными предметами</a:t>
            </a:r>
            <a:r>
              <a:rPr lang="ru-RU" sz="4400" i="1" dirty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11208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1120" y="4851400"/>
            <a:ext cx="3740880" cy="1752600"/>
          </a:xfrm>
        </p:spPr>
        <p:txBody>
          <a:bodyPr>
            <a:normAutofit/>
          </a:bodyPr>
          <a:lstStyle/>
          <a:p>
            <a:pPr algn="ctr"/>
            <a:r>
              <a:rPr lang="ru-RU" sz="3200" i="1" dirty="0">
                <a:latin typeface="Georgia" panose="02040502050405020303" pitchFamily="18" charset="0"/>
              </a:rPr>
              <a:t>Натюрморт </a:t>
            </a:r>
            <a:br>
              <a:rPr lang="ru-RU" sz="3200" i="1" dirty="0">
                <a:latin typeface="Georgia" panose="02040502050405020303" pitchFamily="18" charset="0"/>
              </a:rPr>
            </a:br>
            <a:r>
              <a:rPr lang="ru-RU" sz="3200" i="1" dirty="0">
                <a:latin typeface="Georgia" panose="02040502050405020303" pitchFamily="18" charset="0"/>
              </a:rPr>
              <a:t>с сухими цветами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46" y="288924"/>
            <a:ext cx="8249974" cy="6035675"/>
          </a:xfr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54163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500" y="365125"/>
            <a:ext cx="11197040" cy="2296188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00B050"/>
                </a:solidFill>
                <a:latin typeface="Georgia" panose="02040502050405020303" pitchFamily="18" charset="0"/>
              </a:rPr>
              <a:t>Дипломная композиция</a:t>
            </a:r>
            <a:br>
              <a:rPr lang="ru-RU" dirty="0">
                <a:solidFill>
                  <a:srgbClr val="00B050"/>
                </a:solidFill>
                <a:latin typeface="Georgia" panose="02040502050405020303" pitchFamily="18" charset="0"/>
              </a:rPr>
            </a:br>
            <a:r>
              <a:rPr lang="ru-RU" dirty="0">
                <a:solidFill>
                  <a:srgbClr val="00B050"/>
                </a:solidFill>
                <a:latin typeface="Georgia" panose="02040502050405020303" pitchFamily="18" charset="0"/>
              </a:rPr>
              <a:t>Тема: «Мой класс»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7650" y="2781300"/>
            <a:ext cx="11653198" cy="33956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/>
              <a:t>   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  </a:t>
            </a:r>
            <a:r>
              <a:rPr lang="ru-RU" i="1" dirty="0">
                <a:solidFill>
                  <a:schemeClr val="accent6">
                    <a:lumMod val="50000"/>
                  </a:schemeClr>
                </a:solidFill>
                <a:latin typeface="Georgia"/>
              </a:rPr>
              <a:t>Занятия по композиции, живописи и рисунку все 7 лет проходили все время одном классе.  Он был для меня  местом новых знаний, открытий, находок, местом встречи с любимым учителем и друзьями, местом творчества и увлекательной работы . Здесь всегда нас ждали интересные постановки, погружение в мир старинных вещей и ярких красок.</a:t>
            </a:r>
            <a:endParaRPr lang="ru-RU" i="1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0479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0873" y="6209568"/>
            <a:ext cx="9615054" cy="648433"/>
          </a:xfrm>
        </p:spPr>
        <p:txBody>
          <a:bodyPr>
            <a:normAutofit fontScale="90000"/>
          </a:bodyPr>
          <a:lstStyle/>
          <a:p>
            <a:r>
              <a:rPr lang="ru-RU" i="1" dirty="0">
                <a:latin typeface="Georgia" panose="02040502050405020303" pitchFamily="18" charset="0"/>
              </a:rPr>
              <a:t>Натюрморт с чайником и грушами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588" y="329334"/>
            <a:ext cx="8092776" cy="5880234"/>
          </a:xfrm>
        </p:spPr>
      </p:pic>
    </p:spTree>
    <p:extLst>
      <p:ext uri="{BB962C8B-B14F-4D97-AF65-F5344CB8AC3E}">
        <p14:creationId xmlns:p14="http://schemas.microsoft.com/office/powerpoint/2010/main" val="20266708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6764" y="6123708"/>
            <a:ext cx="5375563" cy="734292"/>
          </a:xfrm>
        </p:spPr>
        <p:txBody>
          <a:bodyPr>
            <a:normAutofit/>
          </a:bodyPr>
          <a:lstStyle/>
          <a:p>
            <a:r>
              <a:rPr lang="ru-RU" sz="3600" i="1" dirty="0">
                <a:latin typeface="Georgia" panose="02040502050405020303" pitchFamily="18" charset="0"/>
              </a:rPr>
              <a:t>Старый утюг и овощи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500" y="313307"/>
            <a:ext cx="8585312" cy="5810401"/>
          </a:xfr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60567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89400" y="6225396"/>
            <a:ext cx="3454400" cy="632603"/>
          </a:xfrm>
        </p:spPr>
        <p:txBody>
          <a:bodyPr>
            <a:normAutofit/>
          </a:bodyPr>
          <a:lstStyle/>
          <a:p>
            <a:pPr algn="ctr"/>
            <a:r>
              <a:rPr lang="ru-RU" sz="3200" i="1" dirty="0">
                <a:latin typeface="Georgia" panose="02040502050405020303" pitchFamily="18" charset="0"/>
              </a:rPr>
              <a:t>Геометрия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836" y="327025"/>
            <a:ext cx="8451364" cy="5898372"/>
          </a:xfr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473521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7066" y="5918200"/>
            <a:ext cx="3395133" cy="635000"/>
          </a:xfrm>
        </p:spPr>
        <p:txBody>
          <a:bodyPr>
            <a:noAutofit/>
          </a:bodyPr>
          <a:lstStyle/>
          <a:p>
            <a:r>
              <a:rPr lang="ru-RU" sz="3200" i="1" dirty="0">
                <a:latin typeface="Georgia" panose="02040502050405020303" pitchFamily="18" charset="0"/>
              </a:rPr>
              <a:t>Старая прялка </a:t>
            </a:r>
            <a:br>
              <a:rPr lang="ru-RU" sz="3200" i="1" dirty="0">
                <a:latin typeface="Georgia" panose="02040502050405020303" pitchFamily="18" charset="0"/>
              </a:rPr>
            </a:br>
            <a:r>
              <a:rPr lang="ru-RU" sz="3200" i="1" dirty="0">
                <a:latin typeface="Georgia" panose="02040502050405020303" pitchFamily="18" charset="0"/>
              </a:rPr>
              <a:t>и большая ваза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870" y="309056"/>
            <a:ext cx="4247796" cy="6395964"/>
          </a:xfrm>
        </p:spPr>
      </p:pic>
    </p:spTree>
    <p:extLst>
      <p:ext uri="{BB962C8B-B14F-4D97-AF65-F5344CB8AC3E}">
        <p14:creationId xmlns:p14="http://schemas.microsoft.com/office/powerpoint/2010/main" val="26144341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50" y="5105400"/>
            <a:ext cx="4819650" cy="1047750"/>
          </a:xfrm>
        </p:spPr>
        <p:txBody>
          <a:bodyPr>
            <a:noAutofit/>
          </a:bodyPr>
          <a:lstStyle/>
          <a:p>
            <a:r>
              <a:rPr lang="ru-RU" sz="3200" i="1" dirty="0" smtClean="0">
                <a:latin typeface="Georgia" panose="02040502050405020303" pitchFamily="18" charset="0"/>
              </a:rPr>
              <a:t>Натюрморт с комнатными цветами</a:t>
            </a:r>
            <a:endParaRPr lang="ru-RU" sz="3200" i="1" dirty="0">
              <a:latin typeface="Georgia" panose="020405020504050203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76900" y="235750"/>
            <a:ext cx="4953000" cy="655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752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0133" y="6502400"/>
            <a:ext cx="10439399" cy="355600"/>
          </a:xfrm>
        </p:spPr>
        <p:txBody>
          <a:bodyPr>
            <a:normAutofit fontScale="90000"/>
          </a:bodyPr>
          <a:lstStyle/>
          <a:p>
            <a:r>
              <a:rPr lang="ru-RU" sz="3200" i="1" dirty="0">
                <a:latin typeface="Georgia" panose="02040502050405020303" pitchFamily="18" charset="0"/>
              </a:rPr>
              <a:t>Натюрморт с бутылкой и  патиссоном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04150"/>
            <a:ext cx="7981618" cy="6298250"/>
          </a:xfr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632986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1018" y="3380509"/>
            <a:ext cx="4184073" cy="720436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>
                <a:latin typeface="Georgia" panose="02040502050405020303" pitchFamily="18" charset="0"/>
              </a:rPr>
              <a:t>Кофе с лимоном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217" y="223326"/>
            <a:ext cx="4509656" cy="6399983"/>
          </a:xfrm>
          <a:ln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540416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3100" y="5967045"/>
            <a:ext cx="5993423" cy="761107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Georgia" panose="02040502050405020303" pitchFamily="18" charset="0"/>
              </a:rPr>
              <a:t>Натюрморт со старой </a:t>
            </a:r>
            <a:br>
              <a:rPr lang="ru-RU" sz="2800" dirty="0" smtClean="0">
                <a:latin typeface="Georgia" panose="02040502050405020303" pitchFamily="18" charset="0"/>
              </a:rPr>
            </a:br>
            <a:r>
              <a:rPr lang="ru-RU" sz="2800" dirty="0" smtClean="0">
                <a:latin typeface="Georgia" panose="02040502050405020303" pitchFamily="18" charset="0"/>
              </a:rPr>
              <a:t>керосиновой лампой </a:t>
            </a:r>
            <a:r>
              <a:rPr lang="ru-RU" sz="2800" dirty="0">
                <a:latin typeface="Georgia" panose="02040502050405020303" pitchFamily="18" charset="0"/>
              </a:rPr>
              <a:t>без стекла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48" y="177799"/>
            <a:ext cx="4599552" cy="6550353"/>
          </a:xfr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798097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15607" y="5972071"/>
            <a:ext cx="3237131" cy="631370"/>
          </a:xfrm>
        </p:spPr>
        <p:txBody>
          <a:bodyPr>
            <a:normAutofit fontScale="90000"/>
          </a:bodyPr>
          <a:lstStyle/>
          <a:p>
            <a:r>
              <a:rPr lang="ru-RU" sz="2800" i="1" dirty="0">
                <a:latin typeface="Georgia"/>
              </a:rPr>
              <a:t>Вид из </a:t>
            </a:r>
            <a:r>
              <a:rPr lang="ru-RU" sz="2800" i="1" dirty="0" smtClean="0">
                <a:latin typeface="Georgia"/>
              </a:rPr>
              <a:t>окна класса</a:t>
            </a:r>
            <a:r>
              <a:rPr lang="ru-RU" sz="2800" i="1" dirty="0">
                <a:latin typeface="Georgia"/>
              </a:rPr>
              <a:t> </a:t>
            </a:r>
            <a:endParaRPr lang="ru-RU" sz="2800" i="1" dirty="0">
              <a:latin typeface="Georgia" panose="020405020504050203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216" y="0"/>
            <a:ext cx="4781453" cy="6858000"/>
          </a:xfr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067682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4579" y="6496334"/>
            <a:ext cx="4148919" cy="361666"/>
          </a:xfrm>
        </p:spPr>
        <p:txBody>
          <a:bodyPr>
            <a:noAutofit/>
          </a:bodyPr>
          <a:lstStyle/>
          <a:p>
            <a:r>
              <a:rPr lang="ru-RU" sz="2800" dirty="0">
                <a:latin typeface="Georgia" panose="02040502050405020303" pitchFamily="18" charset="0"/>
              </a:rPr>
              <a:t>Парковые зарисовки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958" y="210022"/>
            <a:ext cx="9335657" cy="6286312"/>
          </a:xfrm>
          <a:ln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47426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979" y="5813946"/>
            <a:ext cx="3125336" cy="818866"/>
          </a:xfrm>
        </p:spPr>
        <p:txBody>
          <a:bodyPr>
            <a:normAutofit/>
          </a:bodyPr>
          <a:lstStyle/>
          <a:p>
            <a:r>
              <a:rPr lang="ru-RU" sz="2800" i="1" dirty="0">
                <a:latin typeface="Georgia" panose="02040502050405020303" pitchFamily="18" charset="0"/>
              </a:rPr>
              <a:t>Работа в классе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315" y="169048"/>
            <a:ext cx="5132829" cy="6510271"/>
          </a:xfr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355099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8734566" y="5882185"/>
            <a:ext cx="3457427" cy="577700"/>
          </a:xfrm>
        </p:spPr>
        <p:txBody>
          <a:bodyPr>
            <a:normAutofit/>
          </a:bodyPr>
          <a:lstStyle/>
          <a:p>
            <a:r>
              <a:rPr lang="ru-RU" sz="2800" i="1" dirty="0">
                <a:latin typeface="Georgia" panose="02040502050405020303" pitchFamily="18" charset="0"/>
              </a:rPr>
              <a:t>Зарисовка в парке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11" y="263843"/>
            <a:ext cx="8107628" cy="6196042"/>
          </a:xfrm>
          <a:ln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316923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3761" y="122830"/>
            <a:ext cx="4326340" cy="395785"/>
          </a:xfrm>
        </p:spPr>
        <p:txBody>
          <a:bodyPr>
            <a:normAutofit fontScale="90000"/>
          </a:bodyPr>
          <a:lstStyle/>
          <a:p>
            <a:r>
              <a:rPr lang="ru-RU" sz="3200" i="1" dirty="0">
                <a:latin typeface="Georgia" panose="02040502050405020303" pitchFamily="18" charset="0"/>
              </a:rPr>
              <a:t>Голуби и воробьи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264" y="518614"/>
            <a:ext cx="8898876" cy="6180301"/>
          </a:xfr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39323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74133" y="524933"/>
            <a:ext cx="11463867" cy="59944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ru-RU" sz="4000" i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Хочу сказать всем моим преподавателям:</a:t>
            </a:r>
          </a:p>
          <a:p>
            <a:pPr marL="0" indent="0" algn="ctr">
              <a:buNone/>
            </a:pPr>
            <a:r>
              <a:rPr lang="ru-RU" sz="4000" i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 Сергеевой Елене Васильевне,</a:t>
            </a:r>
          </a:p>
          <a:p>
            <a:pPr marL="0" indent="0" algn="ctr">
              <a:buNone/>
            </a:pPr>
            <a:r>
              <a:rPr lang="ru-RU" sz="4000" i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Гузениной  Оксане Ивановне,</a:t>
            </a:r>
          </a:p>
          <a:p>
            <a:pPr marL="0" indent="0" algn="ctr">
              <a:buNone/>
            </a:pPr>
            <a:r>
              <a:rPr lang="ru-RU" sz="4000" i="1" dirty="0">
                <a:solidFill>
                  <a:schemeClr val="accent6">
                    <a:lumMod val="50000"/>
                  </a:schemeClr>
                </a:solidFill>
                <a:latin typeface="Georgia"/>
              </a:rPr>
              <a:t>Боженко Татьяне Сергеевне,</a:t>
            </a:r>
          </a:p>
          <a:p>
            <a:pPr marL="0" indent="0" algn="ctr">
              <a:buNone/>
            </a:pPr>
            <a:r>
              <a:rPr lang="ru-RU" sz="4000" i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Пестряковой Людмиле Сергеевне,</a:t>
            </a:r>
          </a:p>
          <a:p>
            <a:pPr marL="0" indent="0" algn="ctr">
              <a:buNone/>
            </a:pPr>
            <a:r>
              <a:rPr lang="ru-RU" sz="4000" i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Ридель Герману Алексеевичу, </a:t>
            </a:r>
          </a:p>
          <a:p>
            <a:pPr marL="0" indent="0" algn="ctr">
              <a:buNone/>
            </a:pPr>
            <a:r>
              <a:rPr lang="ru-RU" sz="4000" i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Шитовой Надежде Евгеньевне, </a:t>
            </a:r>
          </a:p>
          <a:p>
            <a:pPr marL="0" indent="0" algn="ctr">
              <a:buNone/>
            </a:pPr>
            <a:r>
              <a:rPr lang="ru-RU" sz="4000" i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Борисовой  Марии Анатольевне :</a:t>
            </a:r>
          </a:p>
          <a:p>
            <a:pPr marL="0" indent="0">
              <a:buNone/>
            </a:pPr>
            <a:r>
              <a:rPr lang="ru-RU" sz="4000" i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   «Спасибо Вам, за то что вы учили меня!» </a:t>
            </a:r>
          </a:p>
        </p:txBody>
      </p:sp>
    </p:spTree>
    <p:extLst>
      <p:ext uri="{BB962C8B-B14F-4D97-AF65-F5344CB8AC3E}">
        <p14:creationId xmlns:p14="http://schemas.microsoft.com/office/powerpoint/2010/main" val="1348546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2200" y="6108700"/>
            <a:ext cx="8839200" cy="596900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716" y="55154"/>
            <a:ext cx="4986735" cy="6650446"/>
          </a:xfrm>
          <a:prstGeom prst="rect">
            <a:avLst/>
          </a:prstGeom>
          <a:ln>
            <a:solidFill>
              <a:srgbClr val="A307BD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178722" y="6222484"/>
            <a:ext cx="5013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>
                <a:latin typeface="Georgia" panose="02040502050405020303" pitchFamily="18" charset="0"/>
              </a:rPr>
              <a:t>Девочка пишет акварелью</a:t>
            </a:r>
          </a:p>
        </p:txBody>
      </p:sp>
    </p:spTree>
    <p:extLst>
      <p:ext uri="{BB962C8B-B14F-4D97-AF65-F5344CB8AC3E}">
        <p14:creationId xmlns:p14="http://schemas.microsoft.com/office/powerpoint/2010/main" val="879540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77970" y="5759355"/>
            <a:ext cx="5813945" cy="6802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latin typeface="Georgia" panose="02040502050405020303" pitchFamily="18" charset="0"/>
              </a:rPr>
              <a:t>Классный натюрморт </a:t>
            </a:r>
            <a:br>
              <a:rPr lang="ru-RU" sz="2800" dirty="0">
                <a:latin typeface="Georgia" panose="02040502050405020303" pitchFamily="18" charset="0"/>
              </a:rPr>
            </a:br>
            <a:r>
              <a:rPr lang="ru-RU" sz="2800" dirty="0">
                <a:latin typeface="Georgia" panose="02040502050405020303" pitchFamily="18" charset="0"/>
              </a:rPr>
              <a:t>с цветами и яблоками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102" y="129214"/>
            <a:ext cx="4717741" cy="6555823"/>
          </a:xfrm>
          <a:ln>
            <a:solidFill>
              <a:srgbClr val="A307BD"/>
            </a:solidFill>
          </a:ln>
        </p:spPr>
      </p:pic>
    </p:spTree>
    <p:extLst>
      <p:ext uri="{BB962C8B-B14F-4D97-AF65-F5344CB8AC3E}">
        <p14:creationId xmlns:p14="http://schemas.microsoft.com/office/powerpoint/2010/main" val="381224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843" y="4258102"/>
            <a:ext cx="5691116" cy="723332"/>
          </a:xfrm>
        </p:spPr>
        <p:txBody>
          <a:bodyPr>
            <a:normAutofit/>
          </a:bodyPr>
          <a:lstStyle/>
          <a:p>
            <a:r>
              <a:rPr lang="ru-RU" sz="2800" i="1" dirty="0">
                <a:latin typeface="Georgia" panose="02040502050405020303" pitchFamily="18" charset="0"/>
              </a:rPr>
              <a:t>Натюрморт с цветами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492" y="331217"/>
            <a:ext cx="4200406" cy="6192413"/>
          </a:xfrm>
          <a:ln>
            <a:solidFill>
              <a:srgbClr val="A307BD"/>
            </a:solidFill>
          </a:ln>
        </p:spPr>
      </p:pic>
    </p:spTree>
    <p:extLst>
      <p:ext uri="{BB962C8B-B14F-4D97-AF65-F5344CB8AC3E}">
        <p14:creationId xmlns:p14="http://schemas.microsoft.com/office/powerpoint/2010/main" val="2571500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5905" y="6487886"/>
            <a:ext cx="7014950" cy="370114"/>
          </a:xfrm>
        </p:spPr>
        <p:txBody>
          <a:bodyPr>
            <a:noAutofit/>
          </a:bodyPr>
          <a:lstStyle/>
          <a:p>
            <a:r>
              <a:rPr lang="ru-RU" sz="3200" i="1" dirty="0">
                <a:latin typeface="Georgia" panose="02040502050405020303" pitchFamily="18" charset="0"/>
              </a:rPr>
              <a:t>Коллаж с лампой и будильником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633" y="189807"/>
            <a:ext cx="8973200" cy="6298078"/>
          </a:xfrm>
          <a:ln>
            <a:solidFill>
              <a:srgbClr val="A307BD"/>
            </a:solidFill>
          </a:ln>
        </p:spPr>
      </p:pic>
    </p:spTree>
    <p:extLst>
      <p:ext uri="{BB962C8B-B14F-4D97-AF65-F5344CB8AC3E}">
        <p14:creationId xmlns:p14="http://schemas.microsoft.com/office/powerpoint/2010/main" val="1574608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8702" y="6509382"/>
            <a:ext cx="6285298" cy="348618"/>
          </a:xfrm>
        </p:spPr>
        <p:txBody>
          <a:bodyPr>
            <a:normAutofit fontScale="90000"/>
          </a:bodyPr>
          <a:lstStyle/>
          <a:p>
            <a:r>
              <a:rPr lang="ru-RU" sz="3200" i="1" dirty="0">
                <a:latin typeface="Georgia" panose="02040502050405020303" pitchFamily="18" charset="0"/>
              </a:rPr>
              <a:t>Акварель с комнатным цветком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702" y="176331"/>
            <a:ext cx="6083060" cy="6333051"/>
          </a:xfrm>
          <a:ln>
            <a:solidFill>
              <a:srgbClr val="A307BD"/>
            </a:solidFill>
          </a:ln>
        </p:spPr>
      </p:pic>
    </p:spTree>
    <p:extLst>
      <p:ext uri="{BB962C8B-B14F-4D97-AF65-F5344CB8AC3E}">
        <p14:creationId xmlns:p14="http://schemas.microsoft.com/office/powerpoint/2010/main" val="41658274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946</TotalTime>
  <Words>456</Words>
  <Application>Microsoft Office PowerPoint</Application>
  <PresentationFormat>Широкоэкранный</PresentationFormat>
  <Paragraphs>64</Paragraphs>
  <Slides>42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Georgia</vt:lpstr>
      <vt:lpstr>Тема Office</vt:lpstr>
      <vt:lpstr>Графченко Любовь, 14 лет</vt:lpstr>
      <vt:lpstr>Презентация PowerPoint</vt:lpstr>
      <vt:lpstr>Дипломная композиция Тема: «Мой класс»</vt:lpstr>
      <vt:lpstr>Работа в классе</vt:lpstr>
      <vt:lpstr> </vt:lpstr>
      <vt:lpstr>Классный натюрморт  с цветами и яблоками</vt:lpstr>
      <vt:lpstr>Натюрморт с цветами</vt:lpstr>
      <vt:lpstr>Коллаж с лампой и будильником</vt:lpstr>
      <vt:lpstr>Акварель с комнатным цветком</vt:lpstr>
      <vt:lpstr>         Натюрморт на фоне подрамников</vt:lpstr>
      <vt:lpstr>Натюрморт с пшеничными колосьями на фоне батика</vt:lpstr>
      <vt:lpstr>      Натюрморт со старой кружкой</vt:lpstr>
      <vt:lpstr>Зарисовка класса</vt:lpstr>
      <vt:lpstr>Рисунок с натуры</vt:lpstr>
      <vt:lpstr>Зарисовка в классе</vt:lpstr>
      <vt:lpstr>Столетник  и денежное дерево</vt:lpstr>
      <vt:lpstr>Натюрморт с  драценой и шиповником</vt:lpstr>
      <vt:lpstr>Презентация PowerPoint</vt:lpstr>
      <vt:lpstr>                           Живопись</vt:lpstr>
      <vt:lpstr>Натюрморт с лимоном</vt:lpstr>
      <vt:lpstr> Натюрморт  в коричневых тонах</vt:lpstr>
      <vt:lpstr>Натюрморт на фоне батика</vt:lpstr>
      <vt:lpstr>Синяя лейка с подсолнухами</vt:lpstr>
      <vt:lpstr>Натюрморт со старой кружкой</vt:lpstr>
      <vt:lpstr>Яблоки в траве</vt:lpstr>
      <vt:lpstr>Молодое деревце</vt:lpstr>
      <vt:lpstr>Ожидание (вид из класса).</vt:lpstr>
      <vt:lpstr> Рисунок</vt:lpstr>
      <vt:lpstr>Натюрморт  с сухими цветами</vt:lpstr>
      <vt:lpstr>Натюрморт с чайником и грушами</vt:lpstr>
      <vt:lpstr>Старый утюг и овощи</vt:lpstr>
      <vt:lpstr>Геометрия</vt:lpstr>
      <vt:lpstr>Старая прялка  и большая ваза</vt:lpstr>
      <vt:lpstr>Натюрморт с комнатными цветами</vt:lpstr>
      <vt:lpstr>Натюрморт с бутылкой и  патиссоном</vt:lpstr>
      <vt:lpstr>Кофе с лимоном</vt:lpstr>
      <vt:lpstr>Натюрморт со старой  керосиновой лампой без стекла</vt:lpstr>
      <vt:lpstr>Вид из окна класса </vt:lpstr>
      <vt:lpstr>Парковые зарисовки</vt:lpstr>
      <vt:lpstr>Зарисовка в парке</vt:lpstr>
      <vt:lpstr>Голуби и воробьи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Графченко Любовь, 13лет</dc:title>
  <dc:creator>User</dc:creator>
  <cp:lastModifiedBy>User</cp:lastModifiedBy>
  <cp:revision>93</cp:revision>
  <dcterms:created xsi:type="dcterms:W3CDTF">2020-05-18T11:09:20Z</dcterms:created>
  <dcterms:modified xsi:type="dcterms:W3CDTF">2020-05-20T16:56:10Z</dcterms:modified>
</cp:coreProperties>
</file>